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3"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3" r:id="rId19"/>
    <p:sldId id="322" r:id="rId20"/>
    <p:sldId id="324" r:id="rId21"/>
    <p:sldId id="325" r:id="rId22"/>
    <p:sldId id="326" r:id="rId23"/>
    <p:sldId id="327" r:id="rId24"/>
    <p:sldId id="328" r:id="rId25"/>
    <p:sldId id="329" r:id="rId26"/>
    <p:sldId id="330" r:id="rId27"/>
    <p:sldId id="331" r:id="rId28"/>
    <p:sldId id="332" r:id="rId29"/>
    <p:sldId id="333" r:id="rId30"/>
    <p:sldId id="334"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6C995-12CD-4C79-85CD-0D3B1C0F007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4608A85-AD78-4E8E-A73F-25F7DD8EE7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DFFC83A-AC43-463C-A491-44917690C2D5}"/>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5" name="Segnaposto piè di pagina 4">
            <a:extLst>
              <a:ext uri="{FF2B5EF4-FFF2-40B4-BE49-F238E27FC236}">
                <a16:creationId xmlns:a16="http://schemas.microsoft.com/office/drawing/2014/main" id="{CB8014C9-0AA3-4301-9C52-CAEB34C164C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2A0B372-A955-4B3C-BB7C-4030844D3910}"/>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188097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2C46EC-5579-46F6-88D7-FF1F0021D81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7C9ED55-51EB-4F37-93D5-5EDD198FB33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9551EEA-894B-47FF-816C-FF3C439AAC2B}"/>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5" name="Segnaposto piè di pagina 4">
            <a:extLst>
              <a:ext uri="{FF2B5EF4-FFF2-40B4-BE49-F238E27FC236}">
                <a16:creationId xmlns:a16="http://schemas.microsoft.com/office/drawing/2014/main" id="{E2AD2767-04EB-4AB6-B817-38E5A4166E2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6CB02ED-5E3A-420C-A1D3-0B460B15F66C}"/>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1826498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D227FD6-8BEF-4772-91EE-10B43480F6C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886356-85D4-48F9-862A-DA447A934E1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0F9E88B-4382-454E-A6F9-D89E5FC41232}"/>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5" name="Segnaposto piè di pagina 4">
            <a:extLst>
              <a:ext uri="{FF2B5EF4-FFF2-40B4-BE49-F238E27FC236}">
                <a16:creationId xmlns:a16="http://schemas.microsoft.com/office/drawing/2014/main" id="{3C84AA47-AB5F-4267-8DB1-34FE18B8E8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BB1697D-FBDD-471B-AE35-EA4A84504866}"/>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5262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F35945-55E5-4B49-8E72-9F73F3FAE08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7E99C64-1A2D-4E0E-A8E2-34F2FF57DFD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7CF99C5-4BF2-4421-96DF-7B5BFA07AC48}"/>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5" name="Segnaposto piè di pagina 4">
            <a:extLst>
              <a:ext uri="{FF2B5EF4-FFF2-40B4-BE49-F238E27FC236}">
                <a16:creationId xmlns:a16="http://schemas.microsoft.com/office/drawing/2014/main" id="{3DBCD54E-9B81-4B2F-BB50-F56628A1A92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FF8698-242C-4CB8-A88D-CF91A645C30D}"/>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4953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44B3-5624-4006-B2FF-85A9E3BC04B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DB4793B-CD0E-41B1-82FF-FD6C9F51A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E40E108-92DD-4BF5-B697-65E00C8FABAC}"/>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5" name="Segnaposto piè di pagina 4">
            <a:extLst>
              <a:ext uri="{FF2B5EF4-FFF2-40B4-BE49-F238E27FC236}">
                <a16:creationId xmlns:a16="http://schemas.microsoft.com/office/drawing/2014/main" id="{77102BC6-6916-4789-9FED-17C52F34FD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BA51360-40ED-465D-A3ED-C7708708F97F}"/>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5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1112F3-2724-4433-A5D4-253841297B3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0DB415B-ACCA-4F0E-839B-9D414947E3F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A1DC370-1425-41C3-B316-A316CF2CD53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C1C905-32CE-42C4-BF91-F90C29F57D16}"/>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6" name="Segnaposto piè di pagina 5">
            <a:extLst>
              <a:ext uri="{FF2B5EF4-FFF2-40B4-BE49-F238E27FC236}">
                <a16:creationId xmlns:a16="http://schemas.microsoft.com/office/drawing/2014/main" id="{FE302CE0-35AC-4C4C-A8F8-06BF256C93C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CDB20E3-0BC2-45B6-9C70-CD11590E3B0F}"/>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98873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CFD26A-E2D6-4ACC-B6A1-405B5B35881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7A5EC3C-D749-453B-B43F-52A8E4C4F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9EE7B44-2052-4621-A2D1-798559C3941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B9C8442-C10F-495A-AE05-336757B47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50522B0-6034-4296-8526-10A1285272D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9CFE47E-AA65-439B-9792-27B46E7056C7}"/>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8" name="Segnaposto piè di pagina 7">
            <a:extLst>
              <a:ext uri="{FF2B5EF4-FFF2-40B4-BE49-F238E27FC236}">
                <a16:creationId xmlns:a16="http://schemas.microsoft.com/office/drawing/2014/main" id="{8E83ACF5-CF29-4FEF-92C6-A9C26C61EB3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216842-6CFA-47B1-9F33-CEB0C0AEEEF1}"/>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237376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1E462B-1562-4370-9155-DF3A8550AD7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52BE4B9-3A7F-461E-B022-182254FA92A3}"/>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4" name="Segnaposto piè di pagina 3">
            <a:extLst>
              <a:ext uri="{FF2B5EF4-FFF2-40B4-BE49-F238E27FC236}">
                <a16:creationId xmlns:a16="http://schemas.microsoft.com/office/drawing/2014/main" id="{21A76DC0-F9AB-4358-8153-B980BC232EE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B043DE7-A8EF-4D7E-915F-6373AD386A7A}"/>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160786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6C15D4C-E8CE-4242-BEAC-9A97C43A3C0B}"/>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3" name="Segnaposto piè di pagina 2">
            <a:extLst>
              <a:ext uri="{FF2B5EF4-FFF2-40B4-BE49-F238E27FC236}">
                <a16:creationId xmlns:a16="http://schemas.microsoft.com/office/drawing/2014/main" id="{D5942FA6-CFFA-4AC3-BD77-BB3E14E332C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143BA28-A098-432F-8E64-97FBF97FDD5D}"/>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0292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A731BB-EFAE-4190-B363-BEF2AB3216F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D430D-CC73-4DC6-9ED3-DD9BFDAC4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E26333D-2CD6-4507-9F5D-CBE8C73E0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47E59EF-1335-4948-A0EB-26DF651216CB}"/>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6" name="Segnaposto piè di pagina 5">
            <a:extLst>
              <a:ext uri="{FF2B5EF4-FFF2-40B4-BE49-F238E27FC236}">
                <a16:creationId xmlns:a16="http://schemas.microsoft.com/office/drawing/2014/main" id="{67AA7B52-3CB4-4D82-BBA8-002EF139B39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FCBD02-67C7-4F30-BFD2-90C3012F74B4}"/>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78037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95C7E8-88C3-43D1-AB90-108101E2DBB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C2EF737-C830-4B78-985A-6DCB5129C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4528A0B-D5FC-433E-ADF6-C72BFD3EC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632E22D-BA79-4FA1-81E8-D276710F2139}"/>
              </a:ext>
            </a:extLst>
          </p:cNvPr>
          <p:cNvSpPr>
            <a:spLocks noGrp="1"/>
          </p:cNvSpPr>
          <p:nvPr>
            <p:ph type="dt" sz="half" idx="10"/>
          </p:nvPr>
        </p:nvSpPr>
        <p:spPr/>
        <p:txBody>
          <a:bodyPr/>
          <a:lstStyle/>
          <a:p>
            <a:fld id="{C085B6C0-EFAE-4106-B92F-71C7B0C1DC59}" type="datetimeFigureOut">
              <a:rPr lang="it-IT" smtClean="0"/>
              <a:t>22/06/2021</a:t>
            </a:fld>
            <a:endParaRPr lang="it-IT"/>
          </a:p>
        </p:txBody>
      </p:sp>
      <p:sp>
        <p:nvSpPr>
          <p:cNvPr id="6" name="Segnaposto piè di pagina 5">
            <a:extLst>
              <a:ext uri="{FF2B5EF4-FFF2-40B4-BE49-F238E27FC236}">
                <a16:creationId xmlns:a16="http://schemas.microsoft.com/office/drawing/2014/main" id="{E881FCA1-8C97-48B9-8344-90CF78736FD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71D0CD-37C6-4EC8-9B2E-43BE9CD1E6AC}"/>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79598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C4353EA-F353-4012-B54F-6D631D277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FBDBD28-7207-4B22-8147-7E95E3CF94D3}"/>
              </a:ext>
            </a:extLst>
          </p:cNvPr>
          <p:cNvSpPr>
            <a:spLocks noGrp="1"/>
          </p:cNvSpPr>
          <p:nvPr>
            <p:ph type="body" idx="1"/>
          </p:nvPr>
        </p:nvSpPr>
        <p:spPr>
          <a:xfrm>
            <a:off x="838200" y="1825625"/>
            <a:ext cx="10515600" cy="403947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89CCF0-3B69-4D70-8FC9-626D49CEAD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5B6C0-EFAE-4106-B92F-71C7B0C1DC59}" type="datetimeFigureOut">
              <a:rPr lang="it-IT" smtClean="0"/>
              <a:t>22/06/2021</a:t>
            </a:fld>
            <a:endParaRPr lang="it-IT"/>
          </a:p>
        </p:txBody>
      </p:sp>
      <p:sp>
        <p:nvSpPr>
          <p:cNvPr id="5" name="Segnaposto piè di pagina 4">
            <a:extLst>
              <a:ext uri="{FF2B5EF4-FFF2-40B4-BE49-F238E27FC236}">
                <a16:creationId xmlns:a16="http://schemas.microsoft.com/office/drawing/2014/main" id="{344846C6-BF44-4472-BE50-A66C6F7EC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5082693-9BFF-4D74-B761-AFEFE7F71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B353F-EFE9-447A-9474-A05796DAD25A}" type="slidenum">
              <a:rPr lang="it-IT" smtClean="0"/>
              <a:t>‹N›</a:t>
            </a:fld>
            <a:endParaRPr lang="it-IT"/>
          </a:p>
        </p:txBody>
      </p:sp>
      <p:sp>
        <p:nvSpPr>
          <p:cNvPr id="7" name="Rettangolo 6">
            <a:extLst>
              <a:ext uri="{FF2B5EF4-FFF2-40B4-BE49-F238E27FC236}">
                <a16:creationId xmlns:a16="http://schemas.microsoft.com/office/drawing/2014/main" id="{5B7F8DFC-F9EA-405E-A08B-1ED4E21D2A0A}"/>
              </a:ext>
            </a:extLst>
          </p:cNvPr>
          <p:cNvSpPr/>
          <p:nvPr userDrawn="1"/>
        </p:nvSpPr>
        <p:spPr>
          <a:xfrm>
            <a:off x="147637" y="5939346"/>
            <a:ext cx="11896725"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0">
            <a:noAutofit/>
          </a:bodyPr>
          <a:lstStyle/>
          <a:p>
            <a:pPr algn="l"/>
            <a:endParaRPr lang="it-IT" sz="1100" i="1" dirty="0">
              <a:ln>
                <a:noFill/>
              </a:ln>
            </a:endParaRPr>
          </a:p>
          <a:p>
            <a:pPr algn="l"/>
            <a:r>
              <a:rPr lang="it-IT" sz="1100" i="1" dirty="0">
                <a:ln>
                  <a:noFill/>
                </a:ln>
              </a:rPr>
              <a:t>       Alma Mater </a:t>
            </a:r>
            <a:r>
              <a:rPr lang="it-IT" sz="1100" i="1" dirty="0" err="1">
                <a:ln>
                  <a:noFill/>
                </a:ln>
              </a:rPr>
              <a:t>Sudiorum</a:t>
            </a:r>
            <a:r>
              <a:rPr lang="it-IT" sz="1100" i="1" dirty="0">
                <a:ln>
                  <a:noFill/>
                </a:ln>
              </a:rPr>
              <a:t> – University Of Bologna  |  </a:t>
            </a:r>
            <a:r>
              <a:rPr lang="it-IT" sz="1100" i="1" dirty="0" err="1">
                <a:ln>
                  <a:noFill/>
                </a:ln>
              </a:rPr>
              <a:t>Master’s</a:t>
            </a:r>
            <a:r>
              <a:rPr lang="it-IT" sz="1100" i="1" dirty="0">
                <a:ln>
                  <a:noFill/>
                </a:ln>
              </a:rPr>
              <a:t> Degree In Computer Science</a:t>
            </a:r>
          </a:p>
          <a:p>
            <a:pPr algn="ctr"/>
            <a:endParaRPr lang="it-IT" dirty="0">
              <a:ln>
                <a:noFill/>
              </a:ln>
            </a:endParaRPr>
          </a:p>
        </p:txBody>
      </p:sp>
    </p:spTree>
    <p:extLst>
      <p:ext uri="{BB962C8B-B14F-4D97-AF65-F5344CB8AC3E}">
        <p14:creationId xmlns:p14="http://schemas.microsoft.com/office/powerpoint/2010/main" val="3133288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DD7A36D-DD15-4A24-B7A6-3E45F4C7A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15" y="224028"/>
            <a:ext cx="1480357" cy="1515996"/>
          </a:xfrm>
          <a:prstGeom prst="rect">
            <a:avLst/>
          </a:prstGeom>
        </p:spPr>
      </p:pic>
      <p:sp>
        <p:nvSpPr>
          <p:cNvPr id="2" name="Titolo 1">
            <a:extLst>
              <a:ext uri="{FF2B5EF4-FFF2-40B4-BE49-F238E27FC236}">
                <a16:creationId xmlns:a16="http://schemas.microsoft.com/office/drawing/2014/main" id="{2D930D15-1DA8-47AF-B915-FE34D84B74EF}"/>
              </a:ext>
            </a:extLst>
          </p:cNvPr>
          <p:cNvSpPr>
            <a:spLocks noGrp="1"/>
          </p:cNvSpPr>
          <p:nvPr>
            <p:ph type="ctrTitle"/>
          </p:nvPr>
        </p:nvSpPr>
        <p:spPr>
          <a:xfrm>
            <a:off x="1524000" y="1436813"/>
            <a:ext cx="9144000" cy="2133598"/>
          </a:xfrm>
        </p:spPr>
        <p:txBody>
          <a:bodyPr>
            <a:normAutofit/>
          </a:bodyPr>
          <a:lstStyle/>
          <a:p>
            <a:r>
              <a:rPr lang="it-IT" b="1" dirty="0"/>
              <a:t>Food </a:t>
            </a:r>
            <a:r>
              <a:rPr lang="it-IT" b="1" dirty="0" err="1"/>
              <a:t>Recognition</a:t>
            </a:r>
            <a:r>
              <a:rPr lang="it-IT" b="1" dirty="0"/>
              <a:t> with Deep Learning</a:t>
            </a:r>
          </a:p>
        </p:txBody>
      </p:sp>
      <p:sp>
        <p:nvSpPr>
          <p:cNvPr id="3" name="Sottotitolo 2">
            <a:extLst>
              <a:ext uri="{FF2B5EF4-FFF2-40B4-BE49-F238E27FC236}">
                <a16:creationId xmlns:a16="http://schemas.microsoft.com/office/drawing/2014/main" id="{035E9052-3F5D-4387-8B0F-E5E8F1409191}"/>
              </a:ext>
            </a:extLst>
          </p:cNvPr>
          <p:cNvSpPr>
            <a:spLocks noGrp="1"/>
          </p:cNvSpPr>
          <p:nvPr>
            <p:ph type="subTitle" idx="1"/>
          </p:nvPr>
        </p:nvSpPr>
        <p:spPr>
          <a:xfrm>
            <a:off x="1524000" y="4354388"/>
            <a:ext cx="9144000" cy="1611406"/>
          </a:xfrm>
        </p:spPr>
        <p:txBody>
          <a:bodyPr>
            <a:normAutofit/>
          </a:bodyPr>
          <a:lstStyle/>
          <a:p>
            <a:r>
              <a:rPr lang="it-IT" sz="2000" i="1" dirty="0"/>
              <a:t>Daniele Filippini</a:t>
            </a:r>
          </a:p>
          <a:p>
            <a:r>
              <a:rPr lang="it-IT" sz="2000" i="1" dirty="0"/>
              <a:t>Machine Learning</a:t>
            </a:r>
          </a:p>
          <a:p>
            <a:r>
              <a:rPr lang="it-IT" sz="2000" i="1" dirty="0"/>
              <a:t>2020/2021</a:t>
            </a:r>
          </a:p>
          <a:p>
            <a:r>
              <a:rPr lang="it-IT" sz="1400" i="1" dirty="0"/>
              <a:t>daniele.filippini2@studio.unibo.it</a:t>
            </a:r>
          </a:p>
        </p:txBody>
      </p:sp>
      <p:pic>
        <p:nvPicPr>
          <p:cNvPr id="7" name="Immagine 6">
            <a:extLst>
              <a:ext uri="{FF2B5EF4-FFF2-40B4-BE49-F238E27FC236}">
                <a16:creationId xmlns:a16="http://schemas.microsoft.com/office/drawing/2014/main" id="{743DD8BB-6E61-44C3-BBAA-3E090B88FEF7}"/>
              </a:ext>
            </a:extLst>
          </p:cNvPr>
          <p:cNvPicPr>
            <a:picLocks noChangeAspect="1"/>
          </p:cNvPicPr>
          <p:nvPr/>
        </p:nvPicPr>
        <p:blipFill>
          <a:blip r:embed="rId3">
            <a:alphaModFix amt="20000"/>
          </a:blip>
          <a:stretch>
            <a:fillRect/>
          </a:stretch>
        </p:blipFill>
        <p:spPr>
          <a:xfrm>
            <a:off x="7816963" y="0"/>
            <a:ext cx="5466991" cy="6858000"/>
          </a:xfrm>
          <a:prstGeom prst="rect">
            <a:avLst/>
          </a:prstGeom>
        </p:spPr>
      </p:pic>
    </p:spTree>
    <p:extLst>
      <p:ext uri="{BB962C8B-B14F-4D97-AF65-F5344CB8AC3E}">
        <p14:creationId xmlns:p14="http://schemas.microsoft.com/office/powerpoint/2010/main" val="380700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8D56F0-84A1-4EA5-A4DF-D06CF99E1966}"/>
              </a:ext>
            </a:extLst>
          </p:cNvPr>
          <p:cNvSpPr>
            <a:spLocks noGrp="1"/>
          </p:cNvSpPr>
          <p:nvPr>
            <p:ph type="title"/>
          </p:nvPr>
        </p:nvSpPr>
        <p:spPr/>
        <p:txBody>
          <a:bodyPr/>
          <a:lstStyle/>
          <a:p>
            <a:r>
              <a:rPr lang="it-IT" dirty="0"/>
              <a:t>Toolkit</a:t>
            </a:r>
            <a:endParaRPr lang="en-GB" dirty="0"/>
          </a:p>
        </p:txBody>
      </p:sp>
      <p:sp>
        <p:nvSpPr>
          <p:cNvPr id="3" name="Segnaposto contenuto 2">
            <a:extLst>
              <a:ext uri="{FF2B5EF4-FFF2-40B4-BE49-F238E27FC236}">
                <a16:creationId xmlns:a16="http://schemas.microsoft.com/office/drawing/2014/main" id="{95DA481F-38DE-43DC-BED3-254BBB506E52}"/>
              </a:ext>
            </a:extLst>
          </p:cNvPr>
          <p:cNvSpPr>
            <a:spLocks noGrp="1"/>
          </p:cNvSpPr>
          <p:nvPr>
            <p:ph idx="1"/>
          </p:nvPr>
        </p:nvSpPr>
        <p:spPr>
          <a:xfrm>
            <a:off x="328474" y="1571348"/>
            <a:ext cx="6767651" cy="4534177"/>
          </a:xfrm>
        </p:spPr>
        <p:txBody>
          <a:bodyPr>
            <a:normAutofit fontScale="70000" lnSpcReduction="20000"/>
          </a:bodyPr>
          <a:lstStyle/>
          <a:p>
            <a:r>
              <a:rPr lang="it-IT" sz="3300" b="1" dirty="0" err="1"/>
              <a:t>MMDetection</a:t>
            </a:r>
            <a:r>
              <a:rPr lang="it-IT" sz="3300" dirty="0"/>
              <a:t>: </a:t>
            </a:r>
            <a:r>
              <a:rPr lang="en-GB" sz="3300" dirty="0"/>
              <a:t>object detection toolbox based on </a:t>
            </a:r>
            <a:r>
              <a:rPr lang="en-GB" sz="3300" dirty="0" err="1"/>
              <a:t>PyTorch</a:t>
            </a:r>
            <a:r>
              <a:rPr lang="en-GB" sz="3300" dirty="0"/>
              <a:t> which provides a simple way to create a variety of detection deep learning networks (Faster RCNN, Mask RCNN, …) in an easy way</a:t>
            </a:r>
          </a:p>
          <a:p>
            <a:r>
              <a:rPr lang="en-GB" sz="3300" b="1" dirty="0"/>
              <a:t>Google </a:t>
            </a:r>
            <a:r>
              <a:rPr lang="en-GB" sz="3300" b="1" dirty="0" err="1"/>
              <a:t>Colab</a:t>
            </a:r>
            <a:r>
              <a:rPr lang="en-GB" sz="3300" dirty="0"/>
              <a:t>: allows the use of the </a:t>
            </a:r>
            <a:r>
              <a:rPr lang="en-GB" sz="3300" dirty="0" err="1"/>
              <a:t>Jupyter</a:t>
            </a:r>
            <a:r>
              <a:rPr lang="en-GB" sz="3300" dirty="0"/>
              <a:t> Notebook service hosted on Google servers, with free access to computational resources, including Nvidia K80, T4, P4 and P100 GPUs and 12GB of RAM</a:t>
            </a:r>
          </a:p>
          <a:p>
            <a:r>
              <a:rPr lang="en-GB" sz="3300" b="1" dirty="0" err="1"/>
              <a:t>Cocoapi</a:t>
            </a:r>
            <a:r>
              <a:rPr lang="en-GB" sz="3300" dirty="0"/>
              <a:t>: python library that assists in loading, parsing, visualizing and evaluating the annotations in COCO format</a:t>
            </a:r>
          </a:p>
          <a:p>
            <a:r>
              <a:rPr lang="en-GB" sz="3300" b="1" dirty="0"/>
              <a:t>TIDE</a:t>
            </a:r>
            <a:r>
              <a:rPr lang="en-GB" sz="3300" dirty="0"/>
              <a:t>: general toolbox for identifying object detection and instance segmentation errors, decomposed in 6 types (Classification, Localization, </a:t>
            </a:r>
            <a:r>
              <a:rPr lang="en-GB" sz="3300" dirty="0" err="1"/>
              <a:t>Cls+Loc</a:t>
            </a:r>
            <a:r>
              <a:rPr lang="en-GB" sz="3300" dirty="0"/>
              <a:t>, Duplicate, Background, Miss</a:t>
            </a:r>
          </a:p>
          <a:p>
            <a:endParaRPr lang="en-GB" dirty="0"/>
          </a:p>
        </p:txBody>
      </p:sp>
      <p:pic>
        <p:nvPicPr>
          <p:cNvPr id="5" name="Immagine 4">
            <a:extLst>
              <a:ext uri="{FF2B5EF4-FFF2-40B4-BE49-F238E27FC236}">
                <a16:creationId xmlns:a16="http://schemas.microsoft.com/office/drawing/2014/main" id="{740FEB15-0FFF-4224-8001-B7EA2CEA43DB}"/>
              </a:ext>
            </a:extLst>
          </p:cNvPr>
          <p:cNvPicPr>
            <a:picLocks noChangeAspect="1"/>
          </p:cNvPicPr>
          <p:nvPr/>
        </p:nvPicPr>
        <p:blipFill>
          <a:blip r:embed="rId2"/>
          <a:stretch>
            <a:fillRect/>
          </a:stretch>
        </p:blipFill>
        <p:spPr>
          <a:xfrm>
            <a:off x="7162800" y="4864963"/>
            <a:ext cx="4953832" cy="1638068"/>
          </a:xfrm>
          <a:prstGeom prst="rect">
            <a:avLst/>
          </a:prstGeom>
        </p:spPr>
      </p:pic>
      <p:pic>
        <p:nvPicPr>
          <p:cNvPr id="8" name="Immagine 7">
            <a:extLst>
              <a:ext uri="{FF2B5EF4-FFF2-40B4-BE49-F238E27FC236}">
                <a16:creationId xmlns:a16="http://schemas.microsoft.com/office/drawing/2014/main" id="{09169DFA-7338-4496-B83C-B7CA1BE8C927}"/>
              </a:ext>
            </a:extLst>
          </p:cNvPr>
          <p:cNvPicPr>
            <a:picLocks noChangeAspect="1"/>
          </p:cNvPicPr>
          <p:nvPr/>
        </p:nvPicPr>
        <p:blipFill>
          <a:blip r:embed="rId3"/>
          <a:stretch>
            <a:fillRect/>
          </a:stretch>
        </p:blipFill>
        <p:spPr>
          <a:xfrm>
            <a:off x="7605851" y="383152"/>
            <a:ext cx="4092295" cy="1386960"/>
          </a:xfrm>
          <a:prstGeom prst="rect">
            <a:avLst/>
          </a:prstGeom>
        </p:spPr>
      </p:pic>
      <p:pic>
        <p:nvPicPr>
          <p:cNvPr id="1026" name="Picture 2" descr="What is Google Colab?">
            <a:extLst>
              <a:ext uri="{FF2B5EF4-FFF2-40B4-BE49-F238E27FC236}">
                <a16:creationId xmlns:a16="http://schemas.microsoft.com/office/drawing/2014/main" id="{5C89A39B-EF62-49CA-8505-275B563ED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0747" y="1920819"/>
            <a:ext cx="2792553" cy="1234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alling COCO API in Windows(Python) | by Abin O Varghese | Medium">
            <a:extLst>
              <a:ext uri="{FF2B5EF4-FFF2-40B4-BE49-F238E27FC236}">
                <a16:creationId xmlns:a16="http://schemas.microsoft.com/office/drawing/2014/main" id="{FEA3072F-5D86-4653-AD2B-2F15D1105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1060" y="3178544"/>
            <a:ext cx="3971925"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764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414EB9-C843-4A59-B4E3-5B28E8237449}"/>
              </a:ext>
            </a:extLst>
          </p:cNvPr>
          <p:cNvSpPr>
            <a:spLocks noGrp="1"/>
          </p:cNvSpPr>
          <p:nvPr>
            <p:ph type="title"/>
          </p:nvPr>
        </p:nvSpPr>
        <p:spPr/>
        <p:txBody>
          <a:bodyPr/>
          <a:lstStyle/>
          <a:p>
            <a:r>
              <a:rPr lang="it-IT" dirty="0"/>
              <a:t>Dataset</a:t>
            </a:r>
            <a:endParaRPr lang="en-GB" dirty="0"/>
          </a:p>
        </p:txBody>
      </p:sp>
      <p:sp>
        <p:nvSpPr>
          <p:cNvPr id="3" name="Segnaposto contenuto 2">
            <a:extLst>
              <a:ext uri="{FF2B5EF4-FFF2-40B4-BE49-F238E27FC236}">
                <a16:creationId xmlns:a16="http://schemas.microsoft.com/office/drawing/2014/main" id="{156154D1-6A19-478E-A4AD-5EA6DC020871}"/>
              </a:ext>
            </a:extLst>
          </p:cNvPr>
          <p:cNvSpPr>
            <a:spLocks noGrp="1"/>
          </p:cNvSpPr>
          <p:nvPr>
            <p:ph idx="1"/>
          </p:nvPr>
        </p:nvSpPr>
        <p:spPr>
          <a:xfrm>
            <a:off x="838200" y="1825625"/>
            <a:ext cx="7561003" cy="4039478"/>
          </a:xfrm>
        </p:spPr>
        <p:txBody>
          <a:bodyPr>
            <a:normAutofit lnSpcReduction="10000"/>
          </a:bodyPr>
          <a:lstStyle/>
          <a:p>
            <a:pPr marL="0" indent="0">
              <a:buNone/>
            </a:pPr>
            <a:r>
              <a:rPr lang="en-GB" dirty="0" err="1"/>
              <a:t>AICrowd</a:t>
            </a:r>
            <a:r>
              <a:rPr lang="en-GB" dirty="0"/>
              <a:t> Food Recognition Challenge Dataset is composed of:</a:t>
            </a:r>
          </a:p>
          <a:p>
            <a:pPr lvl="1"/>
            <a:r>
              <a:rPr lang="en-GB" dirty="0"/>
              <a:t>Training set: with 24.120 food images, with their corresponding 39.328 annotations in MS-COCO format </a:t>
            </a:r>
          </a:p>
          <a:p>
            <a:pPr lvl="1"/>
            <a:r>
              <a:rPr lang="en-GB" dirty="0"/>
              <a:t>Validation set: with 1.269 food images, with their corresponding 2.053 annotations in MS-COCO format</a:t>
            </a:r>
          </a:p>
          <a:p>
            <a:r>
              <a:rPr lang="en-GB" dirty="0"/>
              <a:t>273 Classes </a:t>
            </a:r>
            <a:r>
              <a:rPr lang="en-US" sz="2800" dirty="0"/>
              <a:t>→ Imbalanced</a:t>
            </a:r>
          </a:p>
          <a:p>
            <a:pPr lvl="1"/>
            <a:r>
              <a:rPr lang="en-US" dirty="0"/>
              <a:t>Max: Water 1853 images</a:t>
            </a:r>
          </a:p>
          <a:p>
            <a:pPr lvl="1"/>
            <a:r>
              <a:rPr lang="en-US" dirty="0"/>
              <a:t>Min: Veggie Burger 35 images</a:t>
            </a:r>
          </a:p>
          <a:p>
            <a:pPr lvl="1"/>
            <a:r>
              <a:rPr lang="en-US" dirty="0"/>
              <a:t>Average: 144 images</a:t>
            </a:r>
            <a:endParaRPr lang="en-GB" dirty="0"/>
          </a:p>
          <a:p>
            <a:pPr lvl="1"/>
            <a:endParaRPr lang="en-GB" dirty="0"/>
          </a:p>
        </p:txBody>
      </p:sp>
      <p:pic>
        <p:nvPicPr>
          <p:cNvPr id="5" name="Immagine 4">
            <a:extLst>
              <a:ext uri="{FF2B5EF4-FFF2-40B4-BE49-F238E27FC236}">
                <a16:creationId xmlns:a16="http://schemas.microsoft.com/office/drawing/2014/main" id="{5E37CD42-E75E-4975-B3C6-FD7FCCD468CE}"/>
              </a:ext>
            </a:extLst>
          </p:cNvPr>
          <p:cNvPicPr>
            <a:picLocks noChangeAspect="1"/>
          </p:cNvPicPr>
          <p:nvPr/>
        </p:nvPicPr>
        <p:blipFill>
          <a:blip r:embed="rId2"/>
          <a:stretch>
            <a:fillRect/>
          </a:stretch>
        </p:blipFill>
        <p:spPr>
          <a:xfrm>
            <a:off x="8399203" y="2195491"/>
            <a:ext cx="3330229" cy="3299746"/>
          </a:xfrm>
          <a:prstGeom prst="rect">
            <a:avLst/>
          </a:prstGeom>
        </p:spPr>
      </p:pic>
    </p:spTree>
    <p:extLst>
      <p:ext uri="{BB962C8B-B14F-4D97-AF65-F5344CB8AC3E}">
        <p14:creationId xmlns:p14="http://schemas.microsoft.com/office/powerpoint/2010/main" val="619778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5DA7D8-36F7-41F7-A814-BB0F6953EAC1}"/>
              </a:ext>
            </a:extLst>
          </p:cNvPr>
          <p:cNvSpPr>
            <a:spLocks noGrp="1"/>
          </p:cNvSpPr>
          <p:nvPr>
            <p:ph type="title"/>
          </p:nvPr>
        </p:nvSpPr>
        <p:spPr/>
        <p:txBody>
          <a:bodyPr/>
          <a:lstStyle/>
          <a:p>
            <a:r>
              <a:rPr lang="it-IT" dirty="0"/>
              <a:t>Data Exploration</a:t>
            </a:r>
            <a:endParaRPr lang="en-GB" dirty="0"/>
          </a:p>
        </p:txBody>
      </p:sp>
      <p:sp>
        <p:nvSpPr>
          <p:cNvPr id="3" name="Segnaposto contenuto 2">
            <a:extLst>
              <a:ext uri="{FF2B5EF4-FFF2-40B4-BE49-F238E27FC236}">
                <a16:creationId xmlns:a16="http://schemas.microsoft.com/office/drawing/2014/main" id="{C9957033-18A6-45AE-BBBC-EA444ADD4090}"/>
              </a:ext>
            </a:extLst>
          </p:cNvPr>
          <p:cNvSpPr>
            <a:spLocks noGrp="1"/>
          </p:cNvSpPr>
          <p:nvPr>
            <p:ph idx="1"/>
          </p:nvPr>
        </p:nvSpPr>
        <p:spPr>
          <a:xfrm>
            <a:off x="237224" y="1619251"/>
            <a:ext cx="5754002" cy="1905000"/>
          </a:xfrm>
        </p:spPr>
        <p:txBody>
          <a:bodyPr>
            <a:normAutofit fontScale="85000" lnSpcReduction="20000"/>
          </a:bodyPr>
          <a:lstStyle/>
          <a:p>
            <a:r>
              <a:rPr lang="en-GB" dirty="0"/>
              <a:t>Dimension of the images varies a lot</a:t>
            </a:r>
          </a:p>
          <a:p>
            <a:r>
              <a:rPr lang="en-GB" dirty="0"/>
              <a:t>Many of the images are square</a:t>
            </a:r>
          </a:p>
          <a:p>
            <a:r>
              <a:rPr lang="en-GB" dirty="0"/>
              <a:t>More than 15.000 images contains only one instance, only a few hundred contains more than 6 elements, the maximum is 12 in a single image</a:t>
            </a:r>
          </a:p>
        </p:txBody>
      </p:sp>
      <p:pic>
        <p:nvPicPr>
          <p:cNvPr id="5" name="Immagine 4">
            <a:extLst>
              <a:ext uri="{FF2B5EF4-FFF2-40B4-BE49-F238E27FC236}">
                <a16:creationId xmlns:a16="http://schemas.microsoft.com/office/drawing/2014/main" id="{062404B1-28E4-443A-92D0-000C8F4E3491}"/>
              </a:ext>
            </a:extLst>
          </p:cNvPr>
          <p:cNvPicPr>
            <a:picLocks noChangeAspect="1"/>
          </p:cNvPicPr>
          <p:nvPr/>
        </p:nvPicPr>
        <p:blipFill>
          <a:blip r:embed="rId2"/>
          <a:stretch>
            <a:fillRect/>
          </a:stretch>
        </p:blipFill>
        <p:spPr>
          <a:xfrm>
            <a:off x="6498454" y="862445"/>
            <a:ext cx="5565739" cy="2801686"/>
          </a:xfrm>
          <a:prstGeom prst="rect">
            <a:avLst/>
          </a:prstGeom>
        </p:spPr>
      </p:pic>
      <p:pic>
        <p:nvPicPr>
          <p:cNvPr id="7" name="Immagine 6">
            <a:extLst>
              <a:ext uri="{FF2B5EF4-FFF2-40B4-BE49-F238E27FC236}">
                <a16:creationId xmlns:a16="http://schemas.microsoft.com/office/drawing/2014/main" id="{4AECDC2A-5BBB-42A1-A469-BA523E2AE22F}"/>
              </a:ext>
            </a:extLst>
          </p:cNvPr>
          <p:cNvPicPr>
            <a:picLocks noChangeAspect="1"/>
          </p:cNvPicPr>
          <p:nvPr/>
        </p:nvPicPr>
        <p:blipFill>
          <a:blip r:embed="rId3"/>
          <a:stretch>
            <a:fillRect/>
          </a:stretch>
        </p:blipFill>
        <p:spPr>
          <a:xfrm>
            <a:off x="6498454" y="3964736"/>
            <a:ext cx="5054383" cy="2703507"/>
          </a:xfrm>
          <a:prstGeom prst="rect">
            <a:avLst/>
          </a:prstGeom>
        </p:spPr>
      </p:pic>
      <p:pic>
        <p:nvPicPr>
          <p:cNvPr id="9" name="Immagine 8">
            <a:extLst>
              <a:ext uri="{FF2B5EF4-FFF2-40B4-BE49-F238E27FC236}">
                <a16:creationId xmlns:a16="http://schemas.microsoft.com/office/drawing/2014/main" id="{88D2E982-528F-457C-968C-68E664A7982E}"/>
              </a:ext>
            </a:extLst>
          </p:cNvPr>
          <p:cNvPicPr>
            <a:picLocks noChangeAspect="1"/>
          </p:cNvPicPr>
          <p:nvPr/>
        </p:nvPicPr>
        <p:blipFill>
          <a:blip r:embed="rId4"/>
          <a:stretch>
            <a:fillRect/>
          </a:stretch>
        </p:blipFill>
        <p:spPr>
          <a:xfrm>
            <a:off x="54954" y="3604961"/>
            <a:ext cx="5754002" cy="3063282"/>
          </a:xfrm>
          <a:prstGeom prst="rect">
            <a:avLst/>
          </a:prstGeom>
        </p:spPr>
      </p:pic>
    </p:spTree>
    <p:extLst>
      <p:ext uri="{BB962C8B-B14F-4D97-AF65-F5344CB8AC3E}">
        <p14:creationId xmlns:p14="http://schemas.microsoft.com/office/powerpoint/2010/main" val="299915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27C2B6-E225-4EC8-A830-3714F9F03096}"/>
              </a:ext>
            </a:extLst>
          </p:cNvPr>
          <p:cNvSpPr>
            <a:spLocks noGrp="1"/>
          </p:cNvSpPr>
          <p:nvPr>
            <p:ph type="title"/>
          </p:nvPr>
        </p:nvSpPr>
        <p:spPr>
          <a:xfrm>
            <a:off x="838199" y="340465"/>
            <a:ext cx="4257675" cy="1907558"/>
          </a:xfrm>
        </p:spPr>
        <p:txBody>
          <a:bodyPr/>
          <a:lstStyle/>
          <a:p>
            <a:r>
              <a:rPr lang="it-IT" dirty="0"/>
              <a:t>Data Exploration</a:t>
            </a:r>
            <a:endParaRPr lang="en-GB" dirty="0"/>
          </a:p>
        </p:txBody>
      </p:sp>
      <p:pic>
        <p:nvPicPr>
          <p:cNvPr id="5" name="Segnaposto contenuto 4">
            <a:extLst>
              <a:ext uri="{FF2B5EF4-FFF2-40B4-BE49-F238E27FC236}">
                <a16:creationId xmlns:a16="http://schemas.microsoft.com/office/drawing/2014/main" id="{14975BD1-E2A3-471E-91FA-C8DA4C14ACD6}"/>
              </a:ext>
            </a:extLst>
          </p:cNvPr>
          <p:cNvPicPr>
            <a:picLocks noGrp="1" noChangeAspect="1"/>
          </p:cNvPicPr>
          <p:nvPr>
            <p:ph idx="1"/>
          </p:nvPr>
        </p:nvPicPr>
        <p:blipFill>
          <a:blip r:embed="rId2"/>
          <a:stretch>
            <a:fillRect/>
          </a:stretch>
        </p:blipFill>
        <p:spPr>
          <a:xfrm>
            <a:off x="5505450" y="103544"/>
            <a:ext cx="6606668" cy="2381401"/>
          </a:xfrm>
        </p:spPr>
      </p:pic>
      <p:sp>
        <p:nvSpPr>
          <p:cNvPr id="6" name="CasellaDiTesto 5">
            <a:extLst>
              <a:ext uri="{FF2B5EF4-FFF2-40B4-BE49-F238E27FC236}">
                <a16:creationId xmlns:a16="http://schemas.microsoft.com/office/drawing/2014/main" id="{A49BC72E-C2C8-4BEE-A350-0A0D0BA9D9DE}"/>
              </a:ext>
            </a:extLst>
          </p:cNvPr>
          <p:cNvSpPr txBox="1"/>
          <p:nvPr/>
        </p:nvSpPr>
        <p:spPr>
          <a:xfrm>
            <a:off x="266330" y="2582750"/>
            <a:ext cx="5829670" cy="3170099"/>
          </a:xfrm>
          <a:prstGeom prst="rect">
            <a:avLst/>
          </a:prstGeom>
          <a:noFill/>
        </p:spPr>
        <p:txBody>
          <a:bodyPr wrap="square" rtlCol="0">
            <a:spAutoFit/>
          </a:bodyPr>
          <a:lstStyle/>
          <a:p>
            <a:pPr marL="285750" indent="-285750">
              <a:buFont typeface="Arial" panose="020B0604020202020204" pitchFamily="34" charset="0"/>
              <a:buChar char="•"/>
            </a:pPr>
            <a:r>
              <a:rPr lang="en-GB" sz="2000" dirty="0"/>
              <a:t>The mask annotations have a very good quality, but the </a:t>
            </a:r>
            <a:r>
              <a:rPr lang="en-GB" sz="2000" dirty="0" err="1"/>
              <a:t>bboxes</a:t>
            </a:r>
            <a:r>
              <a:rPr lang="en-GB" sz="2000" dirty="0"/>
              <a:t> are not so precise, some of them are rotated or completely out of position with respect to the mask itself</a:t>
            </a:r>
          </a:p>
          <a:p>
            <a:pPr marL="285750" indent="-285750">
              <a:buFont typeface="Arial" panose="020B0604020202020204" pitchFamily="34" charset="0"/>
              <a:buChar char="•"/>
            </a:pPr>
            <a:r>
              <a:rPr lang="en-GB" sz="2000" dirty="0"/>
              <a:t>Some difficulties that can affect the learning process:</a:t>
            </a:r>
          </a:p>
          <a:p>
            <a:pPr marL="742950" lvl="1" indent="-285750">
              <a:buFont typeface="Arial" panose="020B0604020202020204" pitchFamily="34" charset="0"/>
              <a:buChar char="•"/>
            </a:pPr>
            <a:r>
              <a:rPr lang="en-GB" sz="2000" dirty="0"/>
              <a:t>Drinks are annotated in many different ways</a:t>
            </a:r>
          </a:p>
          <a:p>
            <a:pPr marL="742950" lvl="1" indent="-285750">
              <a:buFont typeface="Arial" panose="020B0604020202020204" pitchFamily="34" charset="0"/>
              <a:buChar char="•"/>
            </a:pPr>
            <a:r>
              <a:rPr lang="en-GB" sz="2000" dirty="0"/>
              <a:t>Images not completely annotated</a:t>
            </a:r>
          </a:p>
          <a:p>
            <a:pPr marL="742950" lvl="1" indent="-285750">
              <a:buFont typeface="Arial" panose="020B0604020202020204" pitchFamily="34" charset="0"/>
              <a:buChar char="•"/>
            </a:pPr>
            <a:r>
              <a:rPr lang="en-GB" sz="2000" dirty="0"/>
              <a:t>Some categories are difficult to recognize also for humans</a:t>
            </a:r>
          </a:p>
        </p:txBody>
      </p:sp>
      <p:pic>
        <p:nvPicPr>
          <p:cNvPr id="8" name="Immagine 7">
            <a:extLst>
              <a:ext uri="{FF2B5EF4-FFF2-40B4-BE49-F238E27FC236}">
                <a16:creationId xmlns:a16="http://schemas.microsoft.com/office/drawing/2014/main" id="{AC759EF1-4021-4AD7-ADE4-9E45DC3E514A}"/>
              </a:ext>
            </a:extLst>
          </p:cNvPr>
          <p:cNvPicPr>
            <a:picLocks noChangeAspect="1"/>
          </p:cNvPicPr>
          <p:nvPr/>
        </p:nvPicPr>
        <p:blipFill>
          <a:blip r:embed="rId3"/>
          <a:stretch>
            <a:fillRect/>
          </a:stretch>
        </p:blipFill>
        <p:spPr>
          <a:xfrm>
            <a:off x="6480884" y="2484945"/>
            <a:ext cx="2724150" cy="1408035"/>
          </a:xfrm>
          <a:prstGeom prst="rect">
            <a:avLst/>
          </a:prstGeom>
        </p:spPr>
      </p:pic>
      <p:pic>
        <p:nvPicPr>
          <p:cNvPr id="10" name="Immagine 9">
            <a:extLst>
              <a:ext uri="{FF2B5EF4-FFF2-40B4-BE49-F238E27FC236}">
                <a16:creationId xmlns:a16="http://schemas.microsoft.com/office/drawing/2014/main" id="{3DD48E4C-AE51-49A8-8711-06ABC51486C6}"/>
              </a:ext>
            </a:extLst>
          </p:cNvPr>
          <p:cNvPicPr>
            <a:picLocks noChangeAspect="1"/>
          </p:cNvPicPr>
          <p:nvPr/>
        </p:nvPicPr>
        <p:blipFill>
          <a:blip r:embed="rId4"/>
          <a:stretch>
            <a:fillRect/>
          </a:stretch>
        </p:blipFill>
        <p:spPr>
          <a:xfrm>
            <a:off x="9391650" y="2526478"/>
            <a:ext cx="2621492" cy="1324971"/>
          </a:xfrm>
          <a:prstGeom prst="rect">
            <a:avLst/>
          </a:prstGeom>
        </p:spPr>
      </p:pic>
      <p:pic>
        <p:nvPicPr>
          <p:cNvPr id="12" name="Immagine 11">
            <a:extLst>
              <a:ext uri="{FF2B5EF4-FFF2-40B4-BE49-F238E27FC236}">
                <a16:creationId xmlns:a16="http://schemas.microsoft.com/office/drawing/2014/main" id="{6FBACF3D-88D1-4AD2-B295-7A580F296F1C}"/>
              </a:ext>
            </a:extLst>
          </p:cNvPr>
          <p:cNvPicPr>
            <a:picLocks noChangeAspect="1"/>
          </p:cNvPicPr>
          <p:nvPr/>
        </p:nvPicPr>
        <p:blipFill>
          <a:blip r:embed="rId5"/>
          <a:stretch>
            <a:fillRect/>
          </a:stretch>
        </p:blipFill>
        <p:spPr>
          <a:xfrm>
            <a:off x="7317978" y="3882526"/>
            <a:ext cx="3774111" cy="1446430"/>
          </a:xfrm>
          <a:prstGeom prst="rect">
            <a:avLst/>
          </a:prstGeom>
        </p:spPr>
      </p:pic>
      <p:pic>
        <p:nvPicPr>
          <p:cNvPr id="14" name="Immagine 13">
            <a:extLst>
              <a:ext uri="{FF2B5EF4-FFF2-40B4-BE49-F238E27FC236}">
                <a16:creationId xmlns:a16="http://schemas.microsoft.com/office/drawing/2014/main" id="{7301C460-8AB6-418B-8ECD-0C1FCA222BA2}"/>
              </a:ext>
            </a:extLst>
          </p:cNvPr>
          <p:cNvPicPr>
            <a:picLocks noChangeAspect="1"/>
          </p:cNvPicPr>
          <p:nvPr/>
        </p:nvPicPr>
        <p:blipFill>
          <a:blip r:embed="rId6"/>
          <a:stretch>
            <a:fillRect/>
          </a:stretch>
        </p:blipFill>
        <p:spPr>
          <a:xfrm>
            <a:off x="5965920" y="5242314"/>
            <a:ext cx="6226080" cy="1600339"/>
          </a:xfrm>
          <a:prstGeom prst="rect">
            <a:avLst/>
          </a:prstGeom>
        </p:spPr>
      </p:pic>
    </p:spTree>
    <p:extLst>
      <p:ext uri="{BB962C8B-B14F-4D97-AF65-F5344CB8AC3E}">
        <p14:creationId xmlns:p14="http://schemas.microsoft.com/office/powerpoint/2010/main" val="2890875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23F46-F361-401D-9F4C-0CABB230EC53}"/>
              </a:ext>
            </a:extLst>
          </p:cNvPr>
          <p:cNvSpPr>
            <a:spLocks noGrp="1"/>
          </p:cNvSpPr>
          <p:nvPr>
            <p:ph type="title"/>
          </p:nvPr>
        </p:nvSpPr>
        <p:spPr/>
        <p:txBody>
          <a:bodyPr/>
          <a:lstStyle/>
          <a:p>
            <a:r>
              <a:rPr lang="it-IT" dirty="0"/>
              <a:t>Data </a:t>
            </a:r>
            <a:r>
              <a:rPr lang="it-IT" dirty="0" err="1"/>
              <a:t>Preprocessing</a:t>
            </a:r>
            <a:endParaRPr lang="en-GB" dirty="0"/>
          </a:p>
        </p:txBody>
      </p:sp>
      <p:sp>
        <p:nvSpPr>
          <p:cNvPr id="3" name="Segnaposto contenuto 2">
            <a:extLst>
              <a:ext uri="{FF2B5EF4-FFF2-40B4-BE49-F238E27FC236}">
                <a16:creationId xmlns:a16="http://schemas.microsoft.com/office/drawing/2014/main" id="{E1613B66-3EB8-406E-8A02-06E6137A4ADE}"/>
              </a:ext>
            </a:extLst>
          </p:cNvPr>
          <p:cNvSpPr>
            <a:spLocks noGrp="1"/>
          </p:cNvSpPr>
          <p:nvPr>
            <p:ph idx="1"/>
          </p:nvPr>
        </p:nvSpPr>
        <p:spPr>
          <a:xfrm>
            <a:off x="207885" y="1506029"/>
            <a:ext cx="7400278" cy="4433132"/>
          </a:xfrm>
        </p:spPr>
        <p:txBody>
          <a:bodyPr>
            <a:noAutofit/>
          </a:bodyPr>
          <a:lstStyle/>
          <a:p>
            <a:r>
              <a:rPr lang="it-IT" sz="2000" b="1" dirty="0" err="1"/>
              <a:t>Incorrect</a:t>
            </a:r>
            <a:r>
              <a:rPr lang="it-IT" sz="2000" b="1" dirty="0"/>
              <a:t> </a:t>
            </a:r>
            <a:r>
              <a:rPr lang="it-IT" sz="2000" b="1" dirty="0" err="1"/>
              <a:t>annotations</a:t>
            </a:r>
            <a:r>
              <a:rPr lang="it-IT" sz="2000" dirty="0"/>
              <a:t>: </a:t>
            </a:r>
            <a:r>
              <a:rPr lang="en-GB" sz="2000" dirty="0"/>
              <a:t>some of the images (27 in training set and 1 in validation set) have annotations which are rotated with respect to image with and height. In other words, there is a mismatch between image size and the sizes (for masks and </a:t>
            </a:r>
            <a:r>
              <a:rPr lang="en-GB" sz="2000" dirty="0" err="1"/>
              <a:t>bboxes</a:t>
            </a:r>
            <a:r>
              <a:rPr lang="en-GB" sz="2000" dirty="0"/>
              <a:t>) recorded in the COCO annotation files. These images make impossible to train the networks because they cause errors and raise exception during training</a:t>
            </a:r>
          </a:p>
          <a:p>
            <a:pPr lvl="1"/>
            <a:r>
              <a:rPr lang="en-GB" sz="2000" u="sng" dirty="0"/>
              <a:t>Solution</a:t>
            </a:r>
            <a:r>
              <a:rPr lang="en-GB" sz="2000" dirty="0"/>
              <a:t>: Modify the annotations by swapping image with and height in annotations data</a:t>
            </a:r>
          </a:p>
          <a:p>
            <a:r>
              <a:rPr lang="en-GB" sz="2000" b="1" dirty="0"/>
              <a:t>Fix </a:t>
            </a:r>
            <a:r>
              <a:rPr lang="en-GB" sz="2000" b="1" dirty="0" err="1"/>
              <a:t>bboxes</a:t>
            </a:r>
            <a:r>
              <a:rPr lang="en-GB" sz="2000" dirty="0"/>
              <a:t>: Some of the </a:t>
            </a:r>
            <a:r>
              <a:rPr lang="en-GB" sz="2000" dirty="0" err="1"/>
              <a:t>bboxes</a:t>
            </a:r>
            <a:r>
              <a:rPr lang="en-GB" sz="2000" dirty="0"/>
              <a:t> are merely slightly off, but many are drastically of. If these </a:t>
            </a:r>
            <a:r>
              <a:rPr lang="en-GB" sz="2000" dirty="0" err="1"/>
              <a:t>bboxes</a:t>
            </a:r>
            <a:r>
              <a:rPr lang="en-GB" sz="2000" dirty="0"/>
              <a:t> were used for training they could cause problems as the models will be attempting to learn using incorrect </a:t>
            </a:r>
            <a:r>
              <a:rPr lang="en-GB" sz="2000" dirty="0" err="1"/>
              <a:t>bboxes</a:t>
            </a:r>
            <a:endParaRPr lang="en-GB" sz="2000" dirty="0"/>
          </a:p>
          <a:p>
            <a:pPr lvl="1"/>
            <a:r>
              <a:rPr lang="en-GB" sz="2000" u="sng" dirty="0"/>
              <a:t>Solution</a:t>
            </a:r>
            <a:r>
              <a:rPr lang="en-GB" sz="2000" dirty="0"/>
              <a:t>: recreate the </a:t>
            </a:r>
            <a:r>
              <a:rPr lang="en-GB" sz="2000" dirty="0" err="1"/>
              <a:t>bboxes</a:t>
            </a:r>
            <a:r>
              <a:rPr lang="en-GB" sz="2000" dirty="0"/>
              <a:t> coordinates based on the masks and modify the annotation files</a:t>
            </a:r>
          </a:p>
        </p:txBody>
      </p:sp>
      <p:pic>
        <p:nvPicPr>
          <p:cNvPr id="5" name="Immagine 4">
            <a:extLst>
              <a:ext uri="{FF2B5EF4-FFF2-40B4-BE49-F238E27FC236}">
                <a16:creationId xmlns:a16="http://schemas.microsoft.com/office/drawing/2014/main" id="{FB0E65FE-30C4-40A9-A146-0C1D783974EE}"/>
              </a:ext>
            </a:extLst>
          </p:cNvPr>
          <p:cNvPicPr>
            <a:picLocks noChangeAspect="1"/>
          </p:cNvPicPr>
          <p:nvPr/>
        </p:nvPicPr>
        <p:blipFill>
          <a:blip r:embed="rId2"/>
          <a:stretch>
            <a:fillRect/>
          </a:stretch>
        </p:blipFill>
        <p:spPr>
          <a:xfrm>
            <a:off x="7698916" y="1069041"/>
            <a:ext cx="4296993" cy="1830589"/>
          </a:xfrm>
          <a:prstGeom prst="rect">
            <a:avLst/>
          </a:prstGeom>
        </p:spPr>
      </p:pic>
      <p:pic>
        <p:nvPicPr>
          <p:cNvPr id="7" name="Immagine 6">
            <a:extLst>
              <a:ext uri="{FF2B5EF4-FFF2-40B4-BE49-F238E27FC236}">
                <a16:creationId xmlns:a16="http://schemas.microsoft.com/office/drawing/2014/main" id="{278107B9-FC7A-4111-8156-9CB8B3E0A4BE}"/>
              </a:ext>
            </a:extLst>
          </p:cNvPr>
          <p:cNvPicPr>
            <a:picLocks noChangeAspect="1"/>
          </p:cNvPicPr>
          <p:nvPr/>
        </p:nvPicPr>
        <p:blipFill>
          <a:blip r:embed="rId3"/>
          <a:stretch>
            <a:fillRect/>
          </a:stretch>
        </p:blipFill>
        <p:spPr>
          <a:xfrm>
            <a:off x="7608163" y="3688403"/>
            <a:ext cx="4478500" cy="3011588"/>
          </a:xfrm>
          <a:prstGeom prst="rect">
            <a:avLst/>
          </a:prstGeom>
        </p:spPr>
      </p:pic>
      <p:sp>
        <p:nvSpPr>
          <p:cNvPr id="8" name="CasellaDiTesto 7">
            <a:extLst>
              <a:ext uri="{FF2B5EF4-FFF2-40B4-BE49-F238E27FC236}">
                <a16:creationId xmlns:a16="http://schemas.microsoft.com/office/drawing/2014/main" id="{EB9DC053-1DE7-4AA6-8DF9-BE67272BCD0D}"/>
              </a:ext>
            </a:extLst>
          </p:cNvPr>
          <p:cNvSpPr txBox="1"/>
          <p:nvPr/>
        </p:nvSpPr>
        <p:spPr>
          <a:xfrm>
            <a:off x="8407153" y="699709"/>
            <a:ext cx="2677977" cy="369332"/>
          </a:xfrm>
          <a:prstGeom prst="rect">
            <a:avLst/>
          </a:prstGeom>
          <a:noFill/>
        </p:spPr>
        <p:txBody>
          <a:bodyPr wrap="none" rtlCol="0">
            <a:spAutoFit/>
          </a:bodyPr>
          <a:lstStyle/>
          <a:p>
            <a:r>
              <a:rPr lang="it-IT" dirty="0"/>
              <a:t>INCORRECT ANNOTATIONS</a:t>
            </a:r>
            <a:endParaRPr lang="en-GB" dirty="0"/>
          </a:p>
        </p:txBody>
      </p:sp>
      <p:sp>
        <p:nvSpPr>
          <p:cNvPr id="9" name="CasellaDiTesto 8">
            <a:extLst>
              <a:ext uri="{FF2B5EF4-FFF2-40B4-BE49-F238E27FC236}">
                <a16:creationId xmlns:a16="http://schemas.microsoft.com/office/drawing/2014/main" id="{9C0D8333-1207-4049-A045-CA48C155E942}"/>
              </a:ext>
            </a:extLst>
          </p:cNvPr>
          <p:cNvSpPr txBox="1"/>
          <p:nvPr/>
        </p:nvSpPr>
        <p:spPr>
          <a:xfrm>
            <a:off x="9227826" y="3330168"/>
            <a:ext cx="1036630" cy="369332"/>
          </a:xfrm>
          <a:prstGeom prst="rect">
            <a:avLst/>
          </a:prstGeom>
          <a:noFill/>
        </p:spPr>
        <p:txBody>
          <a:bodyPr wrap="none" rtlCol="0">
            <a:spAutoFit/>
          </a:bodyPr>
          <a:lstStyle/>
          <a:p>
            <a:r>
              <a:rPr lang="it-IT" dirty="0"/>
              <a:t>FIX BBOX</a:t>
            </a:r>
            <a:endParaRPr lang="en-GB" dirty="0"/>
          </a:p>
        </p:txBody>
      </p:sp>
    </p:spTree>
    <p:extLst>
      <p:ext uri="{BB962C8B-B14F-4D97-AF65-F5344CB8AC3E}">
        <p14:creationId xmlns:p14="http://schemas.microsoft.com/office/powerpoint/2010/main" val="20651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A14525-DAC0-467F-83F3-E87E1BA1B628}"/>
              </a:ext>
            </a:extLst>
          </p:cNvPr>
          <p:cNvSpPr>
            <a:spLocks noGrp="1"/>
          </p:cNvSpPr>
          <p:nvPr>
            <p:ph type="title"/>
          </p:nvPr>
        </p:nvSpPr>
        <p:spPr/>
        <p:txBody>
          <a:bodyPr/>
          <a:lstStyle/>
          <a:p>
            <a:r>
              <a:rPr lang="it-IT" dirty="0" err="1"/>
              <a:t>Experimental</a:t>
            </a:r>
            <a:r>
              <a:rPr lang="it-IT" dirty="0"/>
              <a:t> Study</a:t>
            </a:r>
            <a:endParaRPr lang="en-GB" dirty="0"/>
          </a:p>
        </p:txBody>
      </p:sp>
      <p:sp>
        <p:nvSpPr>
          <p:cNvPr id="3" name="Segnaposto contenuto 2">
            <a:extLst>
              <a:ext uri="{FF2B5EF4-FFF2-40B4-BE49-F238E27FC236}">
                <a16:creationId xmlns:a16="http://schemas.microsoft.com/office/drawing/2014/main" id="{C1FA1CE7-4582-4B1A-BCC3-A21B24F8715F}"/>
              </a:ext>
            </a:extLst>
          </p:cNvPr>
          <p:cNvSpPr>
            <a:spLocks noGrp="1"/>
          </p:cNvSpPr>
          <p:nvPr>
            <p:ph idx="1"/>
          </p:nvPr>
        </p:nvSpPr>
        <p:spPr/>
        <p:txBody>
          <a:bodyPr>
            <a:normAutofit fontScale="92500" lnSpcReduction="10000"/>
          </a:bodyPr>
          <a:lstStyle/>
          <a:p>
            <a:pPr marL="0" indent="0">
              <a:buNone/>
            </a:pPr>
            <a:r>
              <a:rPr lang="en-GB" dirty="0"/>
              <a:t>Test three different state-of-the-art models for instance segmentation:</a:t>
            </a:r>
          </a:p>
          <a:p>
            <a:pPr lvl="1"/>
            <a:r>
              <a:rPr lang="en-GB" dirty="0"/>
              <a:t>Mask RCNN</a:t>
            </a:r>
          </a:p>
          <a:p>
            <a:pPr lvl="1"/>
            <a:r>
              <a:rPr lang="en-GB" dirty="0"/>
              <a:t>Cascade Mask RCNN</a:t>
            </a:r>
          </a:p>
          <a:p>
            <a:pPr lvl="1"/>
            <a:r>
              <a:rPr lang="en-GB" dirty="0"/>
              <a:t>Hybrid Task Cascade</a:t>
            </a:r>
          </a:p>
          <a:p>
            <a:r>
              <a:rPr lang="en-GB" dirty="0"/>
              <a:t>Backbone: ResNet50 due to less computational cost w.r.t deeper net</a:t>
            </a:r>
          </a:p>
          <a:p>
            <a:r>
              <a:rPr lang="en-GB" dirty="0"/>
              <a:t>Transfer learning: pretrained weights on </a:t>
            </a:r>
            <a:r>
              <a:rPr lang="en-GB" dirty="0" err="1"/>
              <a:t>imageNet</a:t>
            </a:r>
            <a:r>
              <a:rPr lang="en-GB" dirty="0"/>
              <a:t> were used for the fist stage of </a:t>
            </a:r>
            <a:r>
              <a:rPr lang="en-GB" dirty="0" err="1"/>
              <a:t>ResNet</a:t>
            </a:r>
            <a:r>
              <a:rPr lang="en-GB" dirty="0"/>
              <a:t> because the weights learned in the first layers are likely to be independent from the particular kind of images they have been trained on</a:t>
            </a:r>
          </a:p>
          <a:p>
            <a:r>
              <a:rPr lang="en-GB" dirty="0"/>
              <a:t>Multiscale training: images were resized to different scales at each iteration (range: [(480, 480),(960, 960)])</a:t>
            </a:r>
          </a:p>
        </p:txBody>
      </p:sp>
    </p:spTree>
    <p:extLst>
      <p:ext uri="{BB962C8B-B14F-4D97-AF65-F5344CB8AC3E}">
        <p14:creationId xmlns:p14="http://schemas.microsoft.com/office/powerpoint/2010/main" val="245162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D9BA2E-4D14-4931-BBC1-1B911ED95C28}"/>
              </a:ext>
            </a:extLst>
          </p:cNvPr>
          <p:cNvSpPr>
            <a:spLocks noGrp="1"/>
          </p:cNvSpPr>
          <p:nvPr>
            <p:ph type="title"/>
          </p:nvPr>
        </p:nvSpPr>
        <p:spPr>
          <a:xfrm>
            <a:off x="838200" y="116551"/>
            <a:ext cx="10515600" cy="1325563"/>
          </a:xfrm>
        </p:spPr>
        <p:txBody>
          <a:bodyPr/>
          <a:lstStyle/>
          <a:p>
            <a:r>
              <a:rPr lang="it-IT" dirty="0"/>
              <a:t>Data </a:t>
            </a:r>
            <a:r>
              <a:rPr lang="it-IT" dirty="0" err="1"/>
              <a:t>Augmentation</a:t>
            </a:r>
            <a:endParaRPr lang="en-GB" dirty="0"/>
          </a:p>
        </p:txBody>
      </p:sp>
      <p:sp>
        <p:nvSpPr>
          <p:cNvPr id="3" name="Segnaposto contenuto 2">
            <a:extLst>
              <a:ext uri="{FF2B5EF4-FFF2-40B4-BE49-F238E27FC236}">
                <a16:creationId xmlns:a16="http://schemas.microsoft.com/office/drawing/2014/main" id="{EAC9C064-18E0-493A-8675-85B5D651AD50}"/>
              </a:ext>
            </a:extLst>
          </p:cNvPr>
          <p:cNvSpPr>
            <a:spLocks noGrp="1"/>
          </p:cNvSpPr>
          <p:nvPr>
            <p:ph idx="1"/>
          </p:nvPr>
        </p:nvSpPr>
        <p:spPr>
          <a:xfrm>
            <a:off x="204186" y="1296140"/>
            <a:ext cx="7288567" cy="4568963"/>
          </a:xfrm>
        </p:spPr>
        <p:txBody>
          <a:bodyPr>
            <a:normAutofit fontScale="77500" lnSpcReduction="20000"/>
          </a:bodyPr>
          <a:lstStyle/>
          <a:p>
            <a:pPr marL="0" indent="0">
              <a:buNone/>
            </a:pPr>
            <a:r>
              <a:rPr lang="en-GB" b="1" dirty="0"/>
              <a:t>Data Augmentation </a:t>
            </a:r>
            <a:r>
              <a:rPr lang="en-GB" dirty="0"/>
              <a:t>by randomly applying some operations (rotation, zoom, shift, flips,. . . ) to the input data </a:t>
            </a:r>
            <a:r>
              <a:rPr lang="en-US" sz="2800" dirty="0"/>
              <a:t>→ </a:t>
            </a:r>
            <a:r>
              <a:rPr lang="en-GB" dirty="0"/>
              <a:t>the model is never shown twice the exact same example and has to learn more general features about the classes he has to recognize</a:t>
            </a:r>
          </a:p>
          <a:p>
            <a:pPr lvl="1"/>
            <a:r>
              <a:rPr lang="en-GB" dirty="0"/>
              <a:t>Virtually increment the dataset size</a:t>
            </a:r>
          </a:p>
          <a:p>
            <a:pPr lvl="1"/>
            <a:r>
              <a:rPr lang="en-GB" dirty="0"/>
              <a:t>Regularization technique, making the model more robust to slight changes in the input data</a:t>
            </a:r>
          </a:p>
          <a:p>
            <a:pPr marL="0" indent="0">
              <a:buNone/>
            </a:pPr>
            <a:r>
              <a:rPr lang="en-GB" dirty="0"/>
              <a:t>Applied variations of the training set images that are likely to be seen by the model </a:t>
            </a:r>
            <a:r>
              <a:rPr lang="en-US" sz="2800" dirty="0"/>
              <a:t>→ Channel shuffling not applied</a:t>
            </a:r>
          </a:p>
          <a:p>
            <a:pPr marL="0" indent="0">
              <a:buNone/>
            </a:pPr>
            <a:r>
              <a:rPr lang="en-US" b="1" dirty="0"/>
              <a:t>Test Time Augmentation</a:t>
            </a:r>
            <a:r>
              <a:rPr lang="en-US" dirty="0"/>
              <a:t>: </a:t>
            </a:r>
            <a:r>
              <a:rPr lang="en-GB" dirty="0"/>
              <a:t>perform random modifications to the test images, instead of showing the regular, ”clean” images, only once to the trained model, show it the augmented images several times. Then average the predictions of each corresponding image and take that as final guess</a:t>
            </a:r>
          </a:p>
          <a:p>
            <a:pPr lvl="1"/>
            <a:r>
              <a:rPr lang="en-GB" dirty="0"/>
              <a:t>averaging our prediction we are also averaging the errors and possibly only the correct answer stand out</a:t>
            </a:r>
          </a:p>
          <a:p>
            <a:pPr marL="0" indent="0">
              <a:buNone/>
            </a:pPr>
            <a:endParaRPr lang="en-GB" dirty="0"/>
          </a:p>
          <a:p>
            <a:pPr marL="0" indent="0">
              <a:buNone/>
            </a:pPr>
            <a:endParaRPr lang="en-GB" dirty="0"/>
          </a:p>
        </p:txBody>
      </p:sp>
      <p:pic>
        <p:nvPicPr>
          <p:cNvPr id="5" name="Immagine 4">
            <a:extLst>
              <a:ext uri="{FF2B5EF4-FFF2-40B4-BE49-F238E27FC236}">
                <a16:creationId xmlns:a16="http://schemas.microsoft.com/office/drawing/2014/main" id="{C4C28C39-4CDE-40F8-A055-3BCC4B496FB3}"/>
              </a:ext>
            </a:extLst>
          </p:cNvPr>
          <p:cNvPicPr>
            <a:picLocks noChangeAspect="1"/>
          </p:cNvPicPr>
          <p:nvPr/>
        </p:nvPicPr>
        <p:blipFill>
          <a:blip r:embed="rId2"/>
          <a:stretch>
            <a:fillRect/>
          </a:stretch>
        </p:blipFill>
        <p:spPr>
          <a:xfrm>
            <a:off x="7492753" y="779332"/>
            <a:ext cx="4534043" cy="5068442"/>
          </a:xfrm>
          <a:prstGeom prst="rect">
            <a:avLst/>
          </a:prstGeom>
        </p:spPr>
      </p:pic>
      <p:sp>
        <p:nvSpPr>
          <p:cNvPr id="6" name="Segno di moltiplicazione 5">
            <a:extLst>
              <a:ext uri="{FF2B5EF4-FFF2-40B4-BE49-F238E27FC236}">
                <a16:creationId xmlns:a16="http://schemas.microsoft.com/office/drawing/2014/main" id="{92EA5C03-AD51-45DC-A588-C6F949B1DBA3}"/>
              </a:ext>
            </a:extLst>
          </p:cNvPr>
          <p:cNvSpPr/>
          <p:nvPr/>
        </p:nvSpPr>
        <p:spPr>
          <a:xfrm>
            <a:off x="8907517" y="4350058"/>
            <a:ext cx="1704513" cy="1420427"/>
          </a:xfrm>
          <a:prstGeom prst="mathMultiply">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noFill/>
            </a:endParaRPr>
          </a:p>
        </p:txBody>
      </p:sp>
      <p:sp>
        <p:nvSpPr>
          <p:cNvPr id="7" name="CasellaDiTesto 6">
            <a:extLst>
              <a:ext uri="{FF2B5EF4-FFF2-40B4-BE49-F238E27FC236}">
                <a16:creationId xmlns:a16="http://schemas.microsoft.com/office/drawing/2014/main" id="{40AB6CA3-5392-457A-A536-AEF6F9CCA3DF}"/>
              </a:ext>
            </a:extLst>
          </p:cNvPr>
          <p:cNvSpPr txBox="1"/>
          <p:nvPr/>
        </p:nvSpPr>
        <p:spPr>
          <a:xfrm>
            <a:off x="8461213" y="577337"/>
            <a:ext cx="2892587" cy="369332"/>
          </a:xfrm>
          <a:prstGeom prst="rect">
            <a:avLst/>
          </a:prstGeom>
          <a:noFill/>
        </p:spPr>
        <p:txBody>
          <a:bodyPr wrap="none" rtlCol="0">
            <a:spAutoFit/>
          </a:bodyPr>
          <a:lstStyle/>
          <a:p>
            <a:r>
              <a:rPr lang="it-IT" dirty="0"/>
              <a:t>DATA AUGMENTATION TYPES</a:t>
            </a:r>
            <a:endParaRPr lang="en-GB" dirty="0"/>
          </a:p>
        </p:txBody>
      </p:sp>
    </p:spTree>
    <p:extLst>
      <p:ext uri="{BB962C8B-B14F-4D97-AF65-F5344CB8AC3E}">
        <p14:creationId xmlns:p14="http://schemas.microsoft.com/office/powerpoint/2010/main" val="355236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E08ED9-35AB-4A69-9A6D-2BD2EEFBD29C}"/>
              </a:ext>
            </a:extLst>
          </p:cNvPr>
          <p:cNvSpPr>
            <a:spLocks noGrp="1"/>
          </p:cNvSpPr>
          <p:nvPr>
            <p:ph type="title"/>
          </p:nvPr>
        </p:nvSpPr>
        <p:spPr/>
        <p:txBody>
          <a:bodyPr/>
          <a:lstStyle/>
          <a:p>
            <a:r>
              <a:rPr lang="it-IT" dirty="0" err="1"/>
              <a:t>Hyperparameters</a:t>
            </a:r>
            <a:endParaRPr lang="en-GB" dirty="0"/>
          </a:p>
        </p:txBody>
      </p:sp>
      <p:sp>
        <p:nvSpPr>
          <p:cNvPr id="3" name="Segnaposto contenuto 2">
            <a:extLst>
              <a:ext uri="{FF2B5EF4-FFF2-40B4-BE49-F238E27FC236}">
                <a16:creationId xmlns:a16="http://schemas.microsoft.com/office/drawing/2014/main" id="{CE66E983-192C-420C-B5C1-D35F4F7D072D}"/>
              </a:ext>
            </a:extLst>
          </p:cNvPr>
          <p:cNvSpPr>
            <a:spLocks noGrp="1"/>
          </p:cNvSpPr>
          <p:nvPr>
            <p:ph idx="1"/>
          </p:nvPr>
        </p:nvSpPr>
        <p:spPr>
          <a:xfrm>
            <a:off x="838200" y="1690688"/>
            <a:ext cx="10515600" cy="4255579"/>
          </a:xfrm>
        </p:spPr>
        <p:txBody>
          <a:bodyPr>
            <a:normAutofit fontScale="77500" lnSpcReduction="20000"/>
          </a:bodyPr>
          <a:lstStyle/>
          <a:p>
            <a:r>
              <a:rPr lang="en-GB" b="1" dirty="0"/>
              <a:t>Batch size</a:t>
            </a:r>
            <a:r>
              <a:rPr lang="en-GB" dirty="0"/>
              <a:t>: we set the batch size as bigger as possible given our computational power, 4 was the higher possible dimension</a:t>
            </a:r>
          </a:p>
          <a:p>
            <a:r>
              <a:rPr lang="en-GB" b="1" dirty="0"/>
              <a:t>Learning rate</a:t>
            </a:r>
            <a:r>
              <a:rPr lang="en-GB" dirty="0"/>
              <a:t>: we used the learning rate indicated in the default model configurations, 0.0025 without </a:t>
            </a:r>
            <a:r>
              <a:rPr lang="en-GB" dirty="0" err="1"/>
              <a:t>lr</a:t>
            </a:r>
            <a:r>
              <a:rPr lang="en-GB" dirty="0"/>
              <a:t>-decay</a:t>
            </a:r>
          </a:p>
          <a:p>
            <a:r>
              <a:rPr lang="en-GB" b="1" dirty="0"/>
              <a:t>Warmup</a:t>
            </a:r>
            <a:r>
              <a:rPr lang="en-GB" dirty="0"/>
              <a:t>: is a way to reduce the primacy effect of the early training examples. The learning rate is increased linearly over the warm-up period. Therefore, the learning rate started from 0.0001 and was increased of 0.0001 in the first 500 iterations, until it reached the value of 0.0025</a:t>
            </a:r>
          </a:p>
          <a:p>
            <a:r>
              <a:rPr lang="en-GB" b="1" dirty="0"/>
              <a:t>Optimizer</a:t>
            </a:r>
            <a:r>
              <a:rPr lang="en-GB" dirty="0"/>
              <a:t>: momentum optimizer was used to increase the learning speed. Instead of using only the gradient of the current step to guide the search, momentum also accumulates the gradient of the past steps to determine the direction to go. In this way we are able to reduce the oscillations in the gradient steps</a:t>
            </a:r>
          </a:p>
          <a:p>
            <a:r>
              <a:rPr lang="en-GB" dirty="0"/>
              <a:t>We trained all the three models for only </a:t>
            </a:r>
            <a:r>
              <a:rPr lang="en-GB" b="1" dirty="0"/>
              <a:t>10 epochs </a:t>
            </a:r>
            <a:r>
              <a:rPr lang="en-GB" dirty="0"/>
              <a:t>because of the huge computational cost, instead of the 12 default epochs defined in </a:t>
            </a:r>
            <a:r>
              <a:rPr lang="en-GB" dirty="0" err="1"/>
              <a:t>MMDetection</a:t>
            </a:r>
            <a:r>
              <a:rPr lang="en-GB" dirty="0"/>
              <a:t> library and the 20 epochs used in </a:t>
            </a:r>
            <a:r>
              <a:rPr lang="en-GB" dirty="0" err="1"/>
              <a:t>AICrowd</a:t>
            </a:r>
            <a:r>
              <a:rPr lang="en-GB" dirty="0"/>
              <a:t> Challenge examples</a:t>
            </a:r>
          </a:p>
        </p:txBody>
      </p:sp>
    </p:spTree>
    <p:extLst>
      <p:ext uri="{BB962C8B-B14F-4D97-AF65-F5344CB8AC3E}">
        <p14:creationId xmlns:p14="http://schemas.microsoft.com/office/powerpoint/2010/main" val="878199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774034-D416-42D0-A16F-A225D10A938A}"/>
              </a:ext>
            </a:extLst>
          </p:cNvPr>
          <p:cNvSpPr>
            <a:spLocks noGrp="1"/>
          </p:cNvSpPr>
          <p:nvPr>
            <p:ph type="title"/>
          </p:nvPr>
        </p:nvSpPr>
        <p:spPr/>
        <p:txBody>
          <a:bodyPr/>
          <a:lstStyle/>
          <a:p>
            <a:r>
              <a:rPr lang="it-IT" dirty="0"/>
              <a:t>Evaluation </a:t>
            </a:r>
            <a:r>
              <a:rPr lang="it-IT" dirty="0" err="1"/>
              <a:t>Criteria</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DB8CF77-3AD6-4482-8033-A78E28A347BD}"/>
                  </a:ext>
                </a:extLst>
              </p:cNvPr>
              <p:cNvSpPr>
                <a:spLocks noGrp="1"/>
              </p:cNvSpPr>
              <p:nvPr>
                <p:ph idx="1"/>
              </p:nvPr>
            </p:nvSpPr>
            <p:spPr/>
            <p:txBody>
              <a:bodyPr>
                <a:normAutofit lnSpcReduction="10000"/>
              </a:bodyPr>
              <a:lstStyle/>
              <a:p>
                <a:r>
                  <a:rPr lang="en-GB" dirty="0"/>
                  <a:t>In COCO evaluation, the </a:t>
                </a:r>
                <a:r>
                  <a:rPr lang="en-GB" dirty="0" err="1"/>
                  <a:t>IoU</a:t>
                </a:r>
                <a:r>
                  <a:rPr lang="en-GB" dirty="0"/>
                  <a:t> threshold ranges from 0.50 to 0.95 with a step size of 0.05</a:t>
                </a:r>
              </a:p>
              <a:p>
                <a:pPr marL="0" indent="0">
                  <a:buNone/>
                </a:pPr>
                <a:endParaRPr lang="en-GB" dirty="0"/>
              </a:p>
              <a:p>
                <a:pPr marL="0" indent="0">
                  <a:buNone/>
                </a:pPr>
                <a:endParaRPr lang="en-GB" dirty="0"/>
              </a:p>
              <a:p>
                <a:r>
                  <a:rPr lang="en-GB" dirty="0"/>
                  <a:t>Principal metric of evaluation for the challenge was mean average precision at a single </a:t>
                </a:r>
                <a:r>
                  <a:rPr lang="en-GB" dirty="0" err="1"/>
                  <a:t>treshold</a:t>
                </a:r>
                <a:r>
                  <a:rPr lang="en-GB" dirty="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𝑚𝐴𝑃</m:t>
                        </m:r>
                      </m:e>
                      <m:sub>
                        <m:r>
                          <a:rPr lang="it-IT" b="0" i="1" smtClean="0">
                            <a:latin typeface="Cambria Math" panose="02040503050406030204" pitchFamily="18" charset="0"/>
                          </a:rPr>
                          <m:t>𝐼𝑜𝑈</m:t>
                        </m:r>
                        <m:r>
                          <a:rPr lang="it-IT" b="0" i="1" smtClean="0">
                            <a:latin typeface="Cambria Math" panose="02040503050406030204" pitchFamily="18" charset="0"/>
                          </a:rPr>
                          <m:t>=0.50</m:t>
                        </m:r>
                      </m:sub>
                    </m:sSub>
                  </m:oMath>
                </a14:m>
                <a:endParaRPr lang="en-GB" dirty="0"/>
              </a:p>
              <a:p>
                <a:r>
                  <a:rPr lang="en-GB" dirty="0" err="1"/>
                  <a:t>Cocoapi</a:t>
                </a:r>
                <a:r>
                  <a:rPr lang="en-GB" dirty="0"/>
                  <a:t> returns 12 metrics, AP and AR for objects of small, medium and large size plus AR with different number of detection per image</a:t>
                </a:r>
              </a:p>
              <a:p>
                <a:r>
                  <a:rPr lang="en-GB" dirty="0"/>
                  <a:t>TIDE was used to analyse the different types of errors</a:t>
                </a:r>
              </a:p>
            </p:txBody>
          </p:sp>
        </mc:Choice>
        <mc:Fallback xmlns="">
          <p:sp>
            <p:nvSpPr>
              <p:cNvPr id="3" name="Segnaposto contenuto 2">
                <a:extLst>
                  <a:ext uri="{FF2B5EF4-FFF2-40B4-BE49-F238E27FC236}">
                    <a16:creationId xmlns:a16="http://schemas.microsoft.com/office/drawing/2014/main" id="{BDB8CF77-3AD6-4482-8033-A78E28A347BD}"/>
                  </a:ext>
                </a:extLst>
              </p:cNvPr>
              <p:cNvSpPr>
                <a:spLocks noGrp="1" noRot="1" noChangeAspect="1" noMove="1" noResize="1" noEditPoints="1" noAdjustHandles="1" noChangeArrowheads="1" noChangeShapeType="1" noTextEdit="1"/>
              </p:cNvSpPr>
              <p:nvPr>
                <p:ph idx="1"/>
              </p:nvPr>
            </p:nvSpPr>
            <p:spPr>
              <a:blipFill>
                <a:blip r:embed="rId2"/>
                <a:stretch>
                  <a:fillRect l="-1043" t="-3318" r="-1855"/>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BB30497-1BDF-4094-8BCD-18147E966421}"/>
              </a:ext>
            </a:extLst>
          </p:cNvPr>
          <p:cNvPicPr>
            <a:picLocks noChangeAspect="1"/>
          </p:cNvPicPr>
          <p:nvPr/>
        </p:nvPicPr>
        <p:blipFill>
          <a:blip r:embed="rId3"/>
          <a:stretch>
            <a:fillRect/>
          </a:stretch>
        </p:blipFill>
        <p:spPr>
          <a:xfrm>
            <a:off x="3000450" y="2620480"/>
            <a:ext cx="5516396" cy="895077"/>
          </a:xfrm>
          <a:prstGeom prst="rect">
            <a:avLst/>
          </a:prstGeom>
        </p:spPr>
      </p:pic>
    </p:spTree>
    <p:extLst>
      <p:ext uri="{BB962C8B-B14F-4D97-AF65-F5344CB8AC3E}">
        <p14:creationId xmlns:p14="http://schemas.microsoft.com/office/powerpoint/2010/main" val="2210675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60094C-98BA-4C7A-8A31-C6D2182885F7}"/>
              </a:ext>
            </a:extLst>
          </p:cNvPr>
          <p:cNvSpPr>
            <a:spLocks noGrp="1"/>
          </p:cNvSpPr>
          <p:nvPr>
            <p:ph type="title"/>
          </p:nvPr>
        </p:nvSpPr>
        <p:spPr>
          <a:xfrm>
            <a:off x="838200" y="136525"/>
            <a:ext cx="10515600" cy="1325563"/>
          </a:xfrm>
        </p:spPr>
        <p:txBody>
          <a:bodyPr/>
          <a:lstStyle/>
          <a:p>
            <a:r>
              <a:rPr lang="it-IT" dirty="0"/>
              <a:t>Experiment 1 - </a:t>
            </a:r>
            <a:r>
              <a:rPr lang="it-IT" dirty="0" err="1"/>
              <a:t>Results</a:t>
            </a:r>
            <a:endParaRPr lang="en-GB" dirty="0"/>
          </a:p>
        </p:txBody>
      </p:sp>
      <p:pic>
        <p:nvPicPr>
          <p:cNvPr id="5" name="Segnaposto contenuto 4" descr="Immagine che contiene tavolo&#10;&#10;Descrizione generata automaticamente">
            <a:extLst>
              <a:ext uri="{FF2B5EF4-FFF2-40B4-BE49-F238E27FC236}">
                <a16:creationId xmlns:a16="http://schemas.microsoft.com/office/drawing/2014/main" id="{F5FA2985-6E00-4F49-A8F0-C37CAECA8B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012" y="1028700"/>
            <a:ext cx="11395976" cy="3337829"/>
          </a:xfrm>
        </p:spPr>
      </p:pic>
      <p:sp>
        <p:nvSpPr>
          <p:cNvPr id="6" name="CasellaDiTesto 5">
            <a:extLst>
              <a:ext uri="{FF2B5EF4-FFF2-40B4-BE49-F238E27FC236}">
                <a16:creationId xmlns:a16="http://schemas.microsoft.com/office/drawing/2014/main" id="{C17E5D03-C765-4BA5-9981-A84C9F57F799}"/>
              </a:ext>
            </a:extLst>
          </p:cNvPr>
          <p:cNvSpPr txBox="1"/>
          <p:nvPr/>
        </p:nvSpPr>
        <p:spPr>
          <a:xfrm>
            <a:off x="200025" y="4276725"/>
            <a:ext cx="11753850" cy="1477328"/>
          </a:xfrm>
          <a:prstGeom prst="rect">
            <a:avLst/>
          </a:prstGeom>
          <a:noFill/>
        </p:spPr>
        <p:txBody>
          <a:bodyPr wrap="square" rtlCol="0">
            <a:spAutoFit/>
          </a:bodyPr>
          <a:lstStyle/>
          <a:p>
            <a:pPr marL="285750" indent="-285750">
              <a:buFont typeface="Arial" panose="020B0604020202020204" pitchFamily="34" charset="0"/>
              <a:buChar char="•"/>
            </a:pPr>
            <a:r>
              <a:rPr lang="it-IT" dirty="0"/>
              <a:t>The models performance for AP </a:t>
            </a:r>
            <a:r>
              <a:rPr lang="it-IT" dirty="0" err="1"/>
              <a:t>is</a:t>
            </a:r>
            <a:r>
              <a:rPr lang="it-IT" dirty="0"/>
              <a:t> </a:t>
            </a:r>
            <a:r>
              <a:rPr lang="it-IT" dirty="0" err="1"/>
              <a:t>slightly</a:t>
            </a:r>
            <a:r>
              <a:rPr lang="it-IT" dirty="0"/>
              <a:t> the </a:t>
            </a:r>
            <a:r>
              <a:rPr lang="it-IT" dirty="0" err="1"/>
              <a:t>same</a:t>
            </a:r>
            <a:r>
              <a:rPr lang="it-IT" dirty="0"/>
              <a:t> for </a:t>
            </a:r>
            <a:r>
              <a:rPr lang="it-IT" dirty="0" err="1"/>
              <a:t>detection</a:t>
            </a:r>
            <a:r>
              <a:rPr lang="it-IT" dirty="0"/>
              <a:t> and </a:t>
            </a:r>
            <a:r>
              <a:rPr lang="it-IT" dirty="0" err="1"/>
              <a:t>semgmentation</a:t>
            </a:r>
            <a:r>
              <a:rPr lang="it-IT" dirty="0"/>
              <a:t> tasks</a:t>
            </a:r>
          </a:p>
          <a:p>
            <a:pPr marL="285750" indent="-285750">
              <a:buFont typeface="Arial" panose="020B0604020202020204" pitchFamily="34" charset="0"/>
              <a:buChar char="•"/>
            </a:pPr>
            <a:r>
              <a:rPr lang="en-GB" dirty="0"/>
              <a:t>The recall related measures are all better for segmentation task </a:t>
            </a:r>
            <a:r>
              <a:rPr lang="en-US" sz="1800" dirty="0"/>
              <a:t>→ </a:t>
            </a:r>
            <a:r>
              <a:rPr lang="en-GB" dirty="0"/>
              <a:t>the amount of false positive is greater in the case of detection task</a:t>
            </a:r>
          </a:p>
          <a:p>
            <a:pPr marL="285750" indent="-285750">
              <a:buFont typeface="Arial" panose="020B0604020202020204" pitchFamily="34" charset="0"/>
              <a:buChar char="•"/>
            </a:pPr>
            <a:r>
              <a:rPr lang="en-GB" dirty="0"/>
              <a:t>Mask RCNN obtains the best results</a:t>
            </a:r>
          </a:p>
          <a:p>
            <a:pPr marL="285750" indent="-285750">
              <a:buFont typeface="Arial" panose="020B0604020202020204" pitchFamily="34" charset="0"/>
              <a:buChar char="•"/>
            </a:pPr>
            <a:r>
              <a:rPr lang="en-GB" dirty="0"/>
              <a:t>Unexpectedly , the Hybrid Task Cascade model has poor performance compared to the other models</a:t>
            </a:r>
          </a:p>
        </p:txBody>
      </p:sp>
    </p:spTree>
    <p:extLst>
      <p:ext uri="{BB962C8B-B14F-4D97-AF65-F5344CB8AC3E}">
        <p14:creationId xmlns:p14="http://schemas.microsoft.com/office/powerpoint/2010/main" val="401965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3E74A2-00A6-47B1-AE03-9EC61B5B4472}"/>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336B9272-5D60-4426-B106-C2A51921B62D}"/>
              </a:ext>
            </a:extLst>
          </p:cNvPr>
          <p:cNvSpPr>
            <a:spLocks noGrp="1"/>
          </p:cNvSpPr>
          <p:nvPr>
            <p:ph idx="1"/>
          </p:nvPr>
        </p:nvSpPr>
        <p:spPr>
          <a:xfrm>
            <a:off x="710214" y="1562470"/>
            <a:ext cx="7421732" cy="4302633"/>
          </a:xfrm>
        </p:spPr>
        <p:txBody>
          <a:bodyPr>
            <a:noAutofit/>
          </a:bodyPr>
          <a:lstStyle/>
          <a:p>
            <a:pPr marL="0" indent="0">
              <a:buNone/>
            </a:pPr>
            <a:r>
              <a:rPr lang="en-GB" sz="2000" dirty="0"/>
              <a:t>Recognizing food from images is an extremely useful tool for a variety of use cases. In particular, it would allow people to track their food intake by simply taking a picture of what they consume.</a:t>
            </a:r>
          </a:p>
          <a:p>
            <a:pPr marL="0" indent="0">
              <a:buNone/>
            </a:pPr>
            <a:r>
              <a:rPr lang="en-GB" sz="2000" dirty="0"/>
              <a:t>Image-based food recognition has in the past few years made substantial progress thanks to advances in </a:t>
            </a:r>
            <a:r>
              <a:rPr lang="en-GB" sz="2000" b="1" dirty="0"/>
              <a:t>deep learning</a:t>
            </a:r>
            <a:r>
              <a:rPr lang="en-GB" sz="2000" dirty="0"/>
              <a:t>. But food recognition remains a </a:t>
            </a:r>
            <a:r>
              <a:rPr lang="en-GB" sz="2000" b="1" dirty="0"/>
              <a:t>difficult problem </a:t>
            </a:r>
            <a:r>
              <a:rPr lang="en-GB" sz="2000" dirty="0"/>
              <a:t>for a variety of reasons.</a:t>
            </a:r>
          </a:p>
          <a:p>
            <a:pPr marL="0" indent="0">
              <a:buNone/>
            </a:pPr>
            <a:r>
              <a:rPr lang="en-GB" sz="2000" dirty="0"/>
              <a:t>For food recognition problems, it is common to use data sets such as Food101, composed of 101 food categories, with 101.000 images. However Food101 does not have images with various food classes, making it difficult to use in real-world settings.</a:t>
            </a:r>
          </a:p>
          <a:p>
            <a:pPr marL="0" indent="0">
              <a:buNone/>
            </a:pPr>
            <a:r>
              <a:rPr lang="en-GB" sz="2000" dirty="0"/>
              <a:t>For this reason a </a:t>
            </a:r>
            <a:r>
              <a:rPr lang="en-GB" sz="2000" b="1" dirty="0"/>
              <a:t>novel dataset </a:t>
            </a:r>
            <a:r>
              <a:rPr lang="en-GB" sz="2000" dirty="0"/>
              <a:t>was built for the </a:t>
            </a:r>
            <a:r>
              <a:rPr lang="en-GB" sz="2000" i="1" dirty="0" err="1"/>
              <a:t>AICrowd</a:t>
            </a:r>
            <a:r>
              <a:rPr lang="en-GB" sz="2000" i="1" dirty="0"/>
              <a:t> Food Recognition Challenge</a:t>
            </a:r>
            <a:r>
              <a:rPr lang="en-GB" sz="2000" dirty="0"/>
              <a:t>. This growing data set has been annotated - or automatic annotations have been verified - with respect to segmentation and classification.</a:t>
            </a:r>
            <a:endParaRPr lang="it-IT" sz="2000" dirty="0"/>
          </a:p>
        </p:txBody>
      </p:sp>
      <p:pic>
        <p:nvPicPr>
          <p:cNvPr id="6" name="Immagine 5">
            <a:extLst>
              <a:ext uri="{FF2B5EF4-FFF2-40B4-BE49-F238E27FC236}">
                <a16:creationId xmlns:a16="http://schemas.microsoft.com/office/drawing/2014/main" id="{1836FC91-1DF8-4848-8195-C552C35FD387}"/>
              </a:ext>
            </a:extLst>
          </p:cNvPr>
          <p:cNvPicPr>
            <a:picLocks noChangeAspect="1"/>
          </p:cNvPicPr>
          <p:nvPr/>
        </p:nvPicPr>
        <p:blipFill>
          <a:blip r:embed="rId2"/>
          <a:stretch>
            <a:fillRect/>
          </a:stretch>
        </p:blipFill>
        <p:spPr>
          <a:xfrm>
            <a:off x="8439051" y="2126361"/>
            <a:ext cx="3181532" cy="317484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400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9937E2-3351-4FE4-AAB0-CCB0C4F0390B}"/>
              </a:ext>
            </a:extLst>
          </p:cNvPr>
          <p:cNvSpPr>
            <a:spLocks noGrp="1"/>
          </p:cNvSpPr>
          <p:nvPr>
            <p:ph type="title"/>
          </p:nvPr>
        </p:nvSpPr>
        <p:spPr/>
        <p:txBody>
          <a:bodyPr/>
          <a:lstStyle/>
          <a:p>
            <a:r>
              <a:rPr lang="it-IT" dirty="0" err="1"/>
              <a:t>Results</a:t>
            </a:r>
            <a:endParaRPr lang="en-GB" dirty="0"/>
          </a:p>
        </p:txBody>
      </p:sp>
      <p:sp>
        <p:nvSpPr>
          <p:cNvPr id="3" name="Segnaposto contenuto 2">
            <a:extLst>
              <a:ext uri="{FF2B5EF4-FFF2-40B4-BE49-F238E27FC236}">
                <a16:creationId xmlns:a16="http://schemas.microsoft.com/office/drawing/2014/main" id="{49CD8124-9870-4793-8E10-D88E59560D03}"/>
              </a:ext>
            </a:extLst>
          </p:cNvPr>
          <p:cNvSpPr>
            <a:spLocks noGrp="1"/>
          </p:cNvSpPr>
          <p:nvPr>
            <p:ph idx="1"/>
          </p:nvPr>
        </p:nvSpPr>
        <p:spPr>
          <a:xfrm>
            <a:off x="328473" y="1793289"/>
            <a:ext cx="11683013" cy="4071814"/>
          </a:xfrm>
        </p:spPr>
        <p:txBody>
          <a:bodyPr>
            <a:normAutofit fontScale="92500" lnSpcReduction="10000"/>
          </a:bodyPr>
          <a:lstStyle/>
          <a:p>
            <a:pPr marL="0" indent="0">
              <a:buNone/>
            </a:pPr>
            <a:r>
              <a:rPr lang="en-GB" dirty="0"/>
              <a:t>The fact that the HTC model get worse results than the others two models, even if it should be the most powerful model, can derive from the fact that the number of parameters for this model is higher and therefore it requires a </a:t>
            </a:r>
            <a:r>
              <a:rPr lang="en-GB" i="1" dirty="0"/>
              <a:t>longer training time</a:t>
            </a:r>
            <a:r>
              <a:rPr lang="en-GB" dirty="0"/>
              <a:t>.</a:t>
            </a:r>
          </a:p>
          <a:p>
            <a:pPr marL="0" indent="0">
              <a:buNone/>
            </a:pPr>
            <a:r>
              <a:rPr lang="en-GB" dirty="0"/>
              <a:t>Instead, we trained all three models for the same amount of time (ten epochs).</a:t>
            </a:r>
          </a:p>
          <a:p>
            <a:pPr marL="0" indent="0">
              <a:buNone/>
            </a:pPr>
            <a:r>
              <a:rPr lang="en-GB" dirty="0"/>
              <a:t>We can see this phenomenon also by comparing Mask-RCNN model and Cascade Mask-RCNN model, the second is more powerful then the first, but it does not overcome the other given the same amount of training time.</a:t>
            </a:r>
          </a:p>
          <a:p>
            <a:pPr marL="0" indent="0">
              <a:buNone/>
            </a:pPr>
            <a:r>
              <a:rPr lang="en-GB" dirty="0"/>
              <a:t>However, the number of operations and parameters of Cascade Mask-RCNN and HTC is quite similar, but the second get results that are much worse than the first. This </a:t>
            </a:r>
            <a:r>
              <a:rPr lang="en-GB" i="1" dirty="0"/>
              <a:t>could be due to the random weights initialization</a:t>
            </a:r>
            <a:r>
              <a:rPr lang="en-GB" dirty="0"/>
              <a:t>, the models start learning from different points in the search space and the first achieve a better result.</a:t>
            </a:r>
          </a:p>
        </p:txBody>
      </p:sp>
      <p:pic>
        <p:nvPicPr>
          <p:cNvPr id="5" name="Immagine 4">
            <a:extLst>
              <a:ext uri="{FF2B5EF4-FFF2-40B4-BE49-F238E27FC236}">
                <a16:creationId xmlns:a16="http://schemas.microsoft.com/office/drawing/2014/main" id="{97AA79C2-14DE-432F-A49B-C50573CEF43E}"/>
              </a:ext>
            </a:extLst>
          </p:cNvPr>
          <p:cNvPicPr>
            <a:picLocks noChangeAspect="1"/>
          </p:cNvPicPr>
          <p:nvPr/>
        </p:nvPicPr>
        <p:blipFill>
          <a:blip r:embed="rId2"/>
          <a:stretch>
            <a:fillRect/>
          </a:stretch>
        </p:blipFill>
        <p:spPr>
          <a:xfrm>
            <a:off x="4166660" y="14143"/>
            <a:ext cx="7696867" cy="1676545"/>
          </a:xfrm>
          <a:prstGeom prst="rect">
            <a:avLst/>
          </a:prstGeom>
        </p:spPr>
      </p:pic>
    </p:spTree>
    <p:extLst>
      <p:ext uri="{BB962C8B-B14F-4D97-AF65-F5344CB8AC3E}">
        <p14:creationId xmlns:p14="http://schemas.microsoft.com/office/powerpoint/2010/main" val="2959965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3D18F1-A9A4-47F6-9435-F519F9AEF5D0}"/>
              </a:ext>
            </a:extLst>
          </p:cNvPr>
          <p:cNvSpPr>
            <a:spLocks noGrp="1"/>
          </p:cNvSpPr>
          <p:nvPr>
            <p:ph type="title"/>
          </p:nvPr>
        </p:nvSpPr>
        <p:spPr>
          <a:xfrm>
            <a:off x="465338" y="762112"/>
            <a:ext cx="10515600" cy="1325563"/>
          </a:xfrm>
        </p:spPr>
        <p:txBody>
          <a:bodyPr/>
          <a:lstStyle/>
          <a:p>
            <a:r>
              <a:rPr lang="it-IT" dirty="0" err="1"/>
              <a:t>Results</a:t>
            </a:r>
            <a:endParaRPr lang="en-GB" dirty="0"/>
          </a:p>
        </p:txBody>
      </p:sp>
      <p:pic>
        <p:nvPicPr>
          <p:cNvPr id="5" name="Segnaposto contenuto 4" descr="Immagine che contiene testo, dispositivo&#10;&#10;Descrizione generata automaticamente">
            <a:extLst>
              <a:ext uri="{FF2B5EF4-FFF2-40B4-BE49-F238E27FC236}">
                <a16:creationId xmlns:a16="http://schemas.microsoft.com/office/drawing/2014/main" id="{A9E70555-B7DC-4639-8867-E83E85715C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2078" y="0"/>
            <a:ext cx="9439922" cy="2849788"/>
          </a:xfrm>
        </p:spPr>
      </p:pic>
      <p:pic>
        <p:nvPicPr>
          <p:cNvPr id="7" name="Immagine 6">
            <a:extLst>
              <a:ext uri="{FF2B5EF4-FFF2-40B4-BE49-F238E27FC236}">
                <a16:creationId xmlns:a16="http://schemas.microsoft.com/office/drawing/2014/main" id="{550803CE-3C3D-480A-A611-5A5EEF457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0" y="3011805"/>
            <a:ext cx="6134100" cy="2834640"/>
          </a:xfrm>
          <a:prstGeom prst="rect">
            <a:avLst/>
          </a:prstGeom>
        </p:spPr>
      </p:pic>
      <p:sp>
        <p:nvSpPr>
          <p:cNvPr id="8" name="CasellaDiTesto 7">
            <a:extLst>
              <a:ext uri="{FF2B5EF4-FFF2-40B4-BE49-F238E27FC236}">
                <a16:creationId xmlns:a16="http://schemas.microsoft.com/office/drawing/2014/main" id="{CA054005-EF5C-486D-AE91-D3A3A2027A3C}"/>
              </a:ext>
            </a:extLst>
          </p:cNvPr>
          <p:cNvSpPr txBox="1"/>
          <p:nvPr/>
        </p:nvSpPr>
        <p:spPr>
          <a:xfrm>
            <a:off x="209550" y="3429000"/>
            <a:ext cx="5753100" cy="2800767"/>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Cascade</a:t>
            </a:r>
            <a:r>
              <a:rPr lang="it-IT" sz="2000" dirty="0"/>
              <a:t> RCNN </a:t>
            </a:r>
            <a:r>
              <a:rPr lang="it-IT" sz="2000" dirty="0" err="1"/>
              <a:t>obtains</a:t>
            </a:r>
            <a:r>
              <a:rPr lang="it-IT" sz="2000" dirty="0"/>
              <a:t> </a:t>
            </a:r>
            <a:r>
              <a:rPr lang="it-IT" sz="2000" dirty="0" err="1"/>
              <a:t>better</a:t>
            </a:r>
            <a:r>
              <a:rPr lang="it-IT" sz="2000" dirty="0"/>
              <a:t> </a:t>
            </a:r>
            <a:r>
              <a:rPr lang="it-IT" sz="2000" dirty="0" err="1"/>
              <a:t>results</a:t>
            </a:r>
            <a:r>
              <a:rPr lang="it-IT" sz="2000" dirty="0"/>
              <a:t> </a:t>
            </a:r>
            <a:r>
              <a:rPr lang="it-IT" sz="2000" dirty="0" err="1"/>
              <a:t>at</a:t>
            </a:r>
            <a:r>
              <a:rPr lang="it-IT" sz="2000" dirty="0"/>
              <a:t> </a:t>
            </a:r>
            <a:r>
              <a:rPr lang="it-IT" sz="2000" dirty="0" err="1"/>
              <a:t>higher</a:t>
            </a:r>
            <a:r>
              <a:rPr lang="it-IT" sz="2000" dirty="0"/>
              <a:t> </a:t>
            </a:r>
            <a:r>
              <a:rPr lang="it-IT" sz="2000" dirty="0" err="1"/>
              <a:t>thresholds</a:t>
            </a:r>
            <a:r>
              <a:rPr lang="it-IT" sz="2000" dirty="0"/>
              <a:t> w.r.t. the </a:t>
            </a:r>
            <a:r>
              <a:rPr lang="it-IT" sz="2000" dirty="0" err="1"/>
              <a:t>other</a:t>
            </a:r>
            <a:r>
              <a:rPr lang="it-IT" sz="2000" dirty="0"/>
              <a:t> models</a:t>
            </a:r>
          </a:p>
          <a:p>
            <a:pPr marL="285750" indent="-285750">
              <a:buFont typeface="Arial" panose="020B0604020202020204" pitchFamily="34" charset="0"/>
              <a:buChar char="•"/>
            </a:pPr>
            <a:r>
              <a:rPr lang="it-IT" sz="2000" dirty="0" err="1"/>
              <a:t>Mask</a:t>
            </a:r>
            <a:r>
              <a:rPr lang="it-IT" sz="2000" dirty="0"/>
              <a:t> RCNN </a:t>
            </a:r>
            <a:r>
              <a:rPr lang="it-IT" sz="2000" dirty="0" err="1"/>
              <a:t>get</a:t>
            </a:r>
            <a:r>
              <a:rPr lang="it-IT" sz="2000" dirty="0"/>
              <a:t> </a:t>
            </a:r>
            <a:r>
              <a:rPr lang="it-IT" sz="2000" dirty="0" err="1"/>
              <a:t>better</a:t>
            </a:r>
            <a:r>
              <a:rPr lang="it-IT" sz="2000" dirty="0"/>
              <a:t> </a:t>
            </a:r>
            <a:r>
              <a:rPr lang="it-IT" sz="2000" dirty="0" err="1"/>
              <a:t>results</a:t>
            </a:r>
            <a:r>
              <a:rPr lang="it-IT" sz="2000" dirty="0"/>
              <a:t> </a:t>
            </a:r>
            <a:r>
              <a:rPr lang="it-IT" sz="2000" dirty="0" err="1"/>
              <a:t>at</a:t>
            </a:r>
            <a:r>
              <a:rPr lang="it-IT" sz="2000" dirty="0"/>
              <a:t> </a:t>
            </a:r>
            <a:r>
              <a:rPr lang="it-IT" sz="2000" dirty="0" err="1"/>
              <a:t>lower</a:t>
            </a:r>
            <a:r>
              <a:rPr lang="it-IT" sz="2000" dirty="0"/>
              <a:t> </a:t>
            </a:r>
            <a:r>
              <a:rPr lang="it-IT" sz="2000" dirty="0" err="1"/>
              <a:t>thresholds</a:t>
            </a:r>
            <a:endParaRPr lang="it-IT" sz="2000" dirty="0"/>
          </a:p>
          <a:p>
            <a:pPr marL="285750" indent="-285750">
              <a:buFont typeface="Arial" panose="020B0604020202020204" pitchFamily="34" charset="0"/>
              <a:buChar char="•"/>
            </a:pPr>
            <a:r>
              <a:rPr lang="it-IT" sz="2000" dirty="0" err="1"/>
              <a:t>Classification</a:t>
            </a:r>
            <a:r>
              <a:rPr lang="it-IT" sz="2000" dirty="0"/>
              <a:t> </a:t>
            </a:r>
            <a:r>
              <a:rPr lang="it-IT" sz="2000" dirty="0" err="1"/>
              <a:t>is</a:t>
            </a:r>
            <a:r>
              <a:rPr lang="it-IT" sz="2000" dirty="0"/>
              <a:t> the </a:t>
            </a:r>
            <a:r>
              <a:rPr lang="it-IT" sz="2000" dirty="0" err="1"/>
              <a:t>main</a:t>
            </a:r>
            <a:r>
              <a:rPr lang="it-IT" sz="2000" dirty="0"/>
              <a:t> source of </a:t>
            </a:r>
            <a:r>
              <a:rPr lang="it-IT" sz="2000" dirty="0" err="1"/>
              <a:t>error</a:t>
            </a:r>
            <a:r>
              <a:rPr lang="it-IT" sz="2000" dirty="0"/>
              <a:t> in </a:t>
            </a:r>
            <a:r>
              <a:rPr lang="it-IT" sz="2000" dirty="0" err="1"/>
              <a:t>all</a:t>
            </a:r>
            <a:r>
              <a:rPr lang="it-IT" sz="2000" dirty="0"/>
              <a:t> the </a:t>
            </a:r>
            <a:r>
              <a:rPr lang="it-IT" sz="2000" dirty="0" err="1"/>
              <a:t>cases</a:t>
            </a:r>
            <a:endParaRPr lang="it-IT" sz="2000" dirty="0"/>
          </a:p>
          <a:p>
            <a:pPr marL="285750" indent="-285750">
              <a:buFont typeface="Arial" panose="020B0604020202020204" pitchFamily="34" charset="0"/>
              <a:buChar char="•"/>
            </a:pPr>
            <a:r>
              <a:rPr lang="it-IT" sz="2000" dirty="0"/>
              <a:t>Miss GT </a:t>
            </a:r>
            <a:r>
              <a:rPr lang="it-IT" sz="2000" dirty="0" err="1"/>
              <a:t>is</a:t>
            </a:r>
            <a:r>
              <a:rPr lang="it-IT" sz="2000" dirty="0"/>
              <a:t> the second </a:t>
            </a:r>
            <a:r>
              <a:rPr lang="it-IT" sz="2000" dirty="0" err="1"/>
              <a:t>type</a:t>
            </a:r>
            <a:r>
              <a:rPr lang="it-IT" sz="2000" dirty="0"/>
              <a:t> of </a:t>
            </a:r>
            <a:r>
              <a:rPr lang="it-IT" sz="2000" dirty="0" err="1"/>
              <a:t>error</a:t>
            </a:r>
            <a:r>
              <a:rPr lang="it-IT" sz="2000" dirty="0"/>
              <a:t> </a:t>
            </a:r>
            <a:r>
              <a:rPr lang="it-IT" sz="2000" dirty="0" err="1"/>
              <a:t>but</a:t>
            </a:r>
            <a:r>
              <a:rPr lang="it-IT" sz="2000" dirty="0"/>
              <a:t> </a:t>
            </a:r>
            <a:r>
              <a:rPr lang="it-IT" sz="2000" dirty="0" err="1"/>
              <a:t>is</a:t>
            </a:r>
            <a:r>
              <a:rPr lang="it-IT" sz="2000" dirty="0"/>
              <a:t> </a:t>
            </a:r>
            <a:r>
              <a:rPr lang="it-IT" sz="2000" dirty="0" err="1"/>
              <a:t>extremely</a:t>
            </a:r>
            <a:r>
              <a:rPr lang="it-IT" sz="2000" dirty="0"/>
              <a:t> low </a:t>
            </a:r>
            <a:r>
              <a:rPr lang="it-IT" sz="2000" dirty="0" err="1"/>
              <a:t>if</a:t>
            </a:r>
            <a:r>
              <a:rPr lang="it-IT" sz="2000" dirty="0"/>
              <a:t> </a:t>
            </a:r>
            <a:r>
              <a:rPr lang="it-IT" sz="2000" dirty="0" err="1"/>
              <a:t>compared</a:t>
            </a:r>
            <a:r>
              <a:rPr lang="it-IT" sz="2000" dirty="0"/>
              <a:t> to </a:t>
            </a:r>
            <a:r>
              <a:rPr lang="it-IT" sz="2000" dirty="0" err="1"/>
              <a:t>classification</a:t>
            </a:r>
            <a:endParaRPr lang="it-IT" sz="2000"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250292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7F0DA5-6C0C-4DED-81B7-3BF4B365F4EE}"/>
              </a:ext>
            </a:extLst>
          </p:cNvPr>
          <p:cNvSpPr>
            <a:spLocks noGrp="1"/>
          </p:cNvSpPr>
          <p:nvPr>
            <p:ph type="title"/>
          </p:nvPr>
        </p:nvSpPr>
        <p:spPr/>
        <p:txBody>
          <a:bodyPr/>
          <a:lstStyle/>
          <a:p>
            <a:r>
              <a:rPr lang="it-IT" dirty="0"/>
              <a:t>Experiment 2 - HTC </a:t>
            </a:r>
            <a:r>
              <a:rPr lang="it-IT" dirty="0" err="1"/>
              <a:t>Pretrained</a:t>
            </a:r>
            <a:endParaRPr lang="en-GB" dirty="0"/>
          </a:p>
        </p:txBody>
      </p:sp>
      <p:sp>
        <p:nvSpPr>
          <p:cNvPr id="3" name="Segnaposto contenuto 2">
            <a:extLst>
              <a:ext uri="{FF2B5EF4-FFF2-40B4-BE49-F238E27FC236}">
                <a16:creationId xmlns:a16="http://schemas.microsoft.com/office/drawing/2014/main" id="{A0E28033-87C3-4921-ABDC-13AC633BEC9A}"/>
              </a:ext>
            </a:extLst>
          </p:cNvPr>
          <p:cNvSpPr>
            <a:spLocks noGrp="1"/>
          </p:cNvSpPr>
          <p:nvPr>
            <p:ph idx="1"/>
          </p:nvPr>
        </p:nvSpPr>
        <p:spPr/>
        <p:txBody>
          <a:bodyPr>
            <a:normAutofit fontScale="92500" lnSpcReduction="10000"/>
          </a:bodyPr>
          <a:lstStyle/>
          <a:p>
            <a:pPr marL="0" indent="0">
              <a:buNone/>
            </a:pPr>
            <a:r>
              <a:rPr lang="en-GB" dirty="0"/>
              <a:t>We tried to train again the </a:t>
            </a:r>
            <a:r>
              <a:rPr lang="en-GB" dirty="0" err="1"/>
              <a:t>Htc</a:t>
            </a:r>
            <a:r>
              <a:rPr lang="en-GB" dirty="0"/>
              <a:t> model, but this time we started by using available weights from Round 2 of </a:t>
            </a:r>
            <a:r>
              <a:rPr lang="en-GB" dirty="0" err="1"/>
              <a:t>AICrowd</a:t>
            </a:r>
            <a:r>
              <a:rPr lang="en-GB" dirty="0"/>
              <a:t> food recognition challenge.</a:t>
            </a:r>
          </a:p>
          <a:p>
            <a:pPr marL="0" indent="0">
              <a:buNone/>
            </a:pPr>
            <a:r>
              <a:rPr lang="en-GB" dirty="0"/>
              <a:t>In the second round of the challenge only 60 categories were available, compared to the 273 of the last round. The weights refers to a model trained for 20 epochs with ResNet50 as backbone.</a:t>
            </a:r>
          </a:p>
          <a:p>
            <a:pPr marL="0" indent="0">
              <a:buNone/>
            </a:pPr>
            <a:r>
              <a:rPr lang="en-GB" dirty="0"/>
              <a:t>We also made some modifications to try to make the learning process more effective:</a:t>
            </a:r>
          </a:p>
          <a:p>
            <a:pPr lvl="1"/>
            <a:r>
              <a:rPr lang="en-GB" dirty="0"/>
              <a:t>we have changed the weight associated to the classification loss, we increased it from 1.0 to 2.0, to try to correct the problems highlighted previously;</a:t>
            </a:r>
          </a:p>
          <a:p>
            <a:pPr lvl="1"/>
            <a:r>
              <a:rPr lang="en-GB" dirty="0"/>
              <a:t>we lowered the maximum number of detections per image from 100 to 30, this because the maximum number of items in a single image is 12;</a:t>
            </a:r>
          </a:p>
          <a:p>
            <a:endParaRPr lang="en-GB" dirty="0"/>
          </a:p>
        </p:txBody>
      </p:sp>
    </p:spTree>
    <p:extLst>
      <p:ext uri="{BB962C8B-B14F-4D97-AF65-F5344CB8AC3E}">
        <p14:creationId xmlns:p14="http://schemas.microsoft.com/office/powerpoint/2010/main" val="2647250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78CB3F-DFD1-4E19-9C84-2E1651154A4F}"/>
              </a:ext>
            </a:extLst>
          </p:cNvPr>
          <p:cNvSpPr>
            <a:spLocks noGrp="1"/>
          </p:cNvSpPr>
          <p:nvPr>
            <p:ph type="title"/>
          </p:nvPr>
        </p:nvSpPr>
        <p:spPr/>
        <p:txBody>
          <a:bodyPr/>
          <a:lstStyle/>
          <a:p>
            <a:r>
              <a:rPr lang="it-IT" dirty="0" err="1"/>
              <a:t>Results</a:t>
            </a:r>
            <a:endParaRPr lang="en-GB" dirty="0"/>
          </a:p>
        </p:txBody>
      </p:sp>
      <p:pic>
        <p:nvPicPr>
          <p:cNvPr id="7" name="Segnaposto contenuto 6">
            <a:extLst>
              <a:ext uri="{FF2B5EF4-FFF2-40B4-BE49-F238E27FC236}">
                <a16:creationId xmlns:a16="http://schemas.microsoft.com/office/drawing/2014/main" id="{8BF1431D-D7A5-463B-884B-B04F87746363}"/>
              </a:ext>
            </a:extLst>
          </p:cNvPr>
          <p:cNvPicPr>
            <a:picLocks noGrp="1" noChangeAspect="1"/>
          </p:cNvPicPr>
          <p:nvPr>
            <p:ph idx="1"/>
          </p:nvPr>
        </p:nvPicPr>
        <p:blipFill>
          <a:blip r:embed="rId2"/>
          <a:stretch>
            <a:fillRect/>
          </a:stretch>
        </p:blipFill>
        <p:spPr>
          <a:xfrm>
            <a:off x="3972763" y="3044621"/>
            <a:ext cx="7860892" cy="2835381"/>
          </a:xfrm>
        </p:spPr>
      </p:pic>
      <p:pic>
        <p:nvPicPr>
          <p:cNvPr id="5" name="Immagine 4">
            <a:extLst>
              <a:ext uri="{FF2B5EF4-FFF2-40B4-BE49-F238E27FC236}">
                <a16:creationId xmlns:a16="http://schemas.microsoft.com/office/drawing/2014/main" id="{CD0ABEB4-E648-4E63-93DA-32E09D2F74A1}"/>
              </a:ext>
            </a:extLst>
          </p:cNvPr>
          <p:cNvPicPr>
            <a:picLocks noChangeAspect="1"/>
          </p:cNvPicPr>
          <p:nvPr/>
        </p:nvPicPr>
        <p:blipFill>
          <a:blip r:embed="rId3"/>
          <a:stretch>
            <a:fillRect/>
          </a:stretch>
        </p:blipFill>
        <p:spPr>
          <a:xfrm>
            <a:off x="3715985" y="0"/>
            <a:ext cx="8374448" cy="2868962"/>
          </a:xfrm>
          <a:prstGeom prst="rect">
            <a:avLst/>
          </a:prstGeom>
        </p:spPr>
      </p:pic>
      <p:sp>
        <p:nvSpPr>
          <p:cNvPr id="8" name="CasellaDiTesto 7">
            <a:extLst>
              <a:ext uri="{FF2B5EF4-FFF2-40B4-BE49-F238E27FC236}">
                <a16:creationId xmlns:a16="http://schemas.microsoft.com/office/drawing/2014/main" id="{4397D3F1-A679-40AD-9CA9-180BD4BD7EEF}"/>
              </a:ext>
            </a:extLst>
          </p:cNvPr>
          <p:cNvSpPr txBox="1"/>
          <p:nvPr/>
        </p:nvSpPr>
        <p:spPr>
          <a:xfrm>
            <a:off x="230819" y="1690688"/>
            <a:ext cx="3485166" cy="3970318"/>
          </a:xfrm>
          <a:prstGeom prst="rect">
            <a:avLst/>
          </a:prstGeom>
          <a:noFill/>
        </p:spPr>
        <p:txBody>
          <a:bodyPr wrap="square" rtlCol="0">
            <a:spAutoFit/>
          </a:bodyPr>
          <a:lstStyle/>
          <a:p>
            <a:pPr marL="285750" indent="-285750">
              <a:buFont typeface="Arial" panose="020B0604020202020204" pitchFamily="34" charset="0"/>
              <a:buChar char="•"/>
            </a:pPr>
            <a:r>
              <a:rPr lang="en-GB" dirty="0"/>
              <a:t>The difference between this experiment and the previous is huge</a:t>
            </a:r>
          </a:p>
          <a:p>
            <a:pPr marL="285750" indent="-285750">
              <a:buFont typeface="Arial" panose="020B0604020202020204" pitchFamily="34" charset="0"/>
              <a:buChar char="•"/>
            </a:pPr>
            <a:r>
              <a:rPr lang="en-GB" dirty="0"/>
              <a:t>We get the best result obtained among all the tested models</a:t>
            </a:r>
          </a:p>
          <a:p>
            <a:pPr marL="285750" indent="-285750">
              <a:buFont typeface="Arial" panose="020B0604020202020204" pitchFamily="34" charset="0"/>
              <a:buChar char="•"/>
            </a:pPr>
            <a:r>
              <a:rPr lang="en-GB" dirty="0"/>
              <a:t>Classification error dropped down to 26.89 for segmentation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Reuse weights has been very useful</a:t>
            </a:r>
          </a:p>
          <a:p>
            <a:pPr marL="285750" indent="-285750">
              <a:buFont typeface="Arial" panose="020B0604020202020204" pitchFamily="34" charset="0"/>
              <a:buChar char="•"/>
            </a:pPr>
            <a:r>
              <a:rPr lang="en-GB" dirty="0"/>
              <a:t>Increasing the weights for classification loss could be useful to focus the model more on this type of errors;</a:t>
            </a:r>
          </a:p>
        </p:txBody>
      </p:sp>
    </p:spTree>
    <p:extLst>
      <p:ext uri="{BB962C8B-B14F-4D97-AF65-F5344CB8AC3E}">
        <p14:creationId xmlns:p14="http://schemas.microsoft.com/office/powerpoint/2010/main" val="3774727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9B333D-3900-41AD-9B83-303B978A6F40}"/>
              </a:ext>
            </a:extLst>
          </p:cNvPr>
          <p:cNvSpPr>
            <a:spLocks noGrp="1"/>
          </p:cNvSpPr>
          <p:nvPr>
            <p:ph type="title"/>
          </p:nvPr>
        </p:nvSpPr>
        <p:spPr>
          <a:xfrm>
            <a:off x="503615" y="390618"/>
            <a:ext cx="3222594" cy="2414726"/>
          </a:xfrm>
        </p:spPr>
        <p:txBody>
          <a:bodyPr>
            <a:normAutofit/>
          </a:bodyPr>
          <a:lstStyle/>
          <a:p>
            <a:r>
              <a:rPr lang="en-GB" dirty="0"/>
              <a:t>Experiment 3 - HTC X101</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FDCC4120-7F0E-4746-AD24-D91F0BE21657}"/>
                  </a:ext>
                </a:extLst>
              </p:cNvPr>
              <p:cNvSpPr>
                <a:spLocks noGrp="1"/>
              </p:cNvSpPr>
              <p:nvPr>
                <p:ph idx="1"/>
              </p:nvPr>
            </p:nvSpPr>
            <p:spPr>
              <a:xfrm>
                <a:off x="838200" y="2893711"/>
                <a:ext cx="10515600" cy="2971391"/>
              </a:xfrm>
            </p:spPr>
            <p:txBody>
              <a:bodyPr>
                <a:normAutofit fontScale="92500" lnSpcReduction="10000"/>
              </a:bodyPr>
              <a:lstStyle/>
              <a:p>
                <a:pPr marL="0" indent="0">
                  <a:buNone/>
                </a:pPr>
                <a:r>
                  <a:rPr lang="en-GB" dirty="0"/>
                  <a:t>The model has been in training for 20 epochs, therefore much longer than all previous cases, with </a:t>
                </a:r>
                <a:r>
                  <a:rPr lang="en-GB" dirty="0" err="1"/>
                  <a:t>ResNeXt</a:t>
                </a:r>
                <a:r>
                  <a:rPr lang="en-GB" dirty="0"/>
                  <a:t> as backbone of the network </a:t>
                </a:r>
                <a:r>
                  <a:rPr lang="en-US" sz="2800" dirty="0"/>
                  <a:t>→ more powerful than </a:t>
                </a:r>
                <a:r>
                  <a:rPr lang="en-US" sz="2800" dirty="0" err="1"/>
                  <a:t>ResNet</a:t>
                </a:r>
                <a:endParaRPr lang="en-US" sz="2800" dirty="0"/>
              </a:p>
              <a:p>
                <a:r>
                  <a:rPr lang="en-GB" dirty="0"/>
                  <a:t>the model far exceeds previous results, getting a </a:t>
                </a:r>
                <a14:m>
                  <m:oMath xmlns:m="http://schemas.openxmlformats.org/officeDocument/2006/math">
                    <m:sSub>
                      <m:sSubPr>
                        <m:ctrlPr>
                          <a:rPr lang="en-GB" i="1" smtClean="0">
                            <a:latin typeface="Cambria Math" panose="02040503050406030204" pitchFamily="18" charset="0"/>
                          </a:rPr>
                        </m:ctrlPr>
                      </m:sSubPr>
                      <m:e>
                        <m:r>
                          <a:rPr lang="it-IT" b="0" i="1" smtClean="0">
                            <a:latin typeface="Cambria Math" panose="02040503050406030204" pitchFamily="18" charset="0"/>
                          </a:rPr>
                          <m:t>𝑚𝐴𝑃</m:t>
                        </m:r>
                      </m:e>
                      <m:sub>
                        <m:r>
                          <a:rPr lang="it-IT" b="0" i="1" smtClean="0">
                            <a:latin typeface="Cambria Math" panose="02040503050406030204" pitchFamily="18" charset="0"/>
                          </a:rPr>
                          <m:t>𝐼𝑜𝑈</m:t>
                        </m:r>
                        <m:r>
                          <a:rPr lang="it-IT" b="0" i="1" smtClean="0">
                            <a:latin typeface="Cambria Math" panose="02040503050406030204" pitchFamily="18" charset="0"/>
                          </a:rPr>
                          <m:t>=0.50</m:t>
                        </m:r>
                      </m:sub>
                    </m:sSub>
                  </m:oMath>
                </a14:m>
                <a:r>
                  <a:rPr lang="en-GB" dirty="0"/>
                  <a:t> of 0.609 in instance segmentation task and 0.619 in detection task. So it </a:t>
                </a:r>
                <a:r>
                  <a:rPr lang="en-GB" b="1" dirty="0"/>
                  <a:t>doubled</a:t>
                </a:r>
                <a:r>
                  <a:rPr lang="en-GB" dirty="0"/>
                  <a:t> the scores obtained in the previous experiment</a:t>
                </a:r>
              </a:p>
              <a:p>
                <a:r>
                  <a:rPr lang="en-GB" dirty="0"/>
                  <a:t>All the scores for all the metrics are better then in the previous cases sue to two factors: </a:t>
                </a:r>
                <a:r>
                  <a:rPr lang="en-GB" i="1" dirty="0"/>
                  <a:t>more training time </a:t>
                </a:r>
                <a:r>
                  <a:rPr lang="en-GB" dirty="0"/>
                  <a:t>and a </a:t>
                </a:r>
                <a:r>
                  <a:rPr lang="en-GB" i="1" dirty="0"/>
                  <a:t>more powerful model</a:t>
                </a:r>
              </a:p>
            </p:txBody>
          </p:sp>
        </mc:Choice>
        <mc:Fallback>
          <p:sp>
            <p:nvSpPr>
              <p:cNvPr id="3" name="Segnaposto contenuto 2">
                <a:extLst>
                  <a:ext uri="{FF2B5EF4-FFF2-40B4-BE49-F238E27FC236}">
                    <a16:creationId xmlns:a16="http://schemas.microsoft.com/office/drawing/2014/main" id="{FDCC4120-7F0E-4746-AD24-D91F0BE21657}"/>
                  </a:ext>
                </a:extLst>
              </p:cNvPr>
              <p:cNvSpPr>
                <a:spLocks noGrp="1" noRot="1" noChangeAspect="1" noMove="1" noResize="1" noEditPoints="1" noAdjustHandles="1" noChangeArrowheads="1" noChangeShapeType="1" noTextEdit="1"/>
              </p:cNvSpPr>
              <p:nvPr>
                <p:ph idx="1"/>
              </p:nvPr>
            </p:nvSpPr>
            <p:spPr>
              <a:xfrm>
                <a:off x="838200" y="2893711"/>
                <a:ext cx="10515600" cy="2971391"/>
              </a:xfrm>
              <a:blipFill>
                <a:blip r:embed="rId2"/>
                <a:stretch>
                  <a:fillRect l="-1043" t="-4312" r="-1565" b="-2669"/>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CD669611-2322-4913-B6D7-CCFE7769A904}"/>
              </a:ext>
            </a:extLst>
          </p:cNvPr>
          <p:cNvPicPr>
            <a:picLocks noChangeAspect="1"/>
          </p:cNvPicPr>
          <p:nvPr/>
        </p:nvPicPr>
        <p:blipFill>
          <a:blip r:embed="rId3"/>
          <a:stretch>
            <a:fillRect/>
          </a:stretch>
        </p:blipFill>
        <p:spPr>
          <a:xfrm>
            <a:off x="3726209" y="0"/>
            <a:ext cx="8465791" cy="2893712"/>
          </a:xfrm>
          <a:prstGeom prst="rect">
            <a:avLst/>
          </a:prstGeom>
        </p:spPr>
      </p:pic>
      <p:pic>
        <p:nvPicPr>
          <p:cNvPr id="8" name="Immagine 7">
            <a:extLst>
              <a:ext uri="{FF2B5EF4-FFF2-40B4-BE49-F238E27FC236}">
                <a16:creationId xmlns:a16="http://schemas.microsoft.com/office/drawing/2014/main" id="{9CECB99A-081D-4E64-BC13-E2DFC4D387E0}"/>
              </a:ext>
            </a:extLst>
          </p:cNvPr>
          <p:cNvPicPr>
            <a:picLocks noChangeAspect="1"/>
          </p:cNvPicPr>
          <p:nvPr/>
        </p:nvPicPr>
        <p:blipFill>
          <a:blip r:embed="rId4"/>
          <a:stretch>
            <a:fillRect/>
          </a:stretch>
        </p:blipFill>
        <p:spPr>
          <a:xfrm>
            <a:off x="7332954" y="5763595"/>
            <a:ext cx="4788023" cy="1094405"/>
          </a:xfrm>
          <a:prstGeom prst="rect">
            <a:avLst/>
          </a:prstGeom>
        </p:spPr>
      </p:pic>
    </p:spTree>
    <p:extLst>
      <p:ext uri="{BB962C8B-B14F-4D97-AF65-F5344CB8AC3E}">
        <p14:creationId xmlns:p14="http://schemas.microsoft.com/office/powerpoint/2010/main" val="2317459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FE4A0B-885B-400C-BA6F-07DEB9FF73F2}"/>
              </a:ext>
            </a:extLst>
          </p:cNvPr>
          <p:cNvSpPr>
            <a:spLocks noGrp="1"/>
          </p:cNvSpPr>
          <p:nvPr>
            <p:ph type="title"/>
          </p:nvPr>
        </p:nvSpPr>
        <p:spPr>
          <a:xfrm>
            <a:off x="838200" y="150941"/>
            <a:ext cx="10515600" cy="1325563"/>
          </a:xfrm>
        </p:spPr>
        <p:txBody>
          <a:bodyPr/>
          <a:lstStyle/>
          <a:p>
            <a:r>
              <a:rPr lang="it-IT" dirty="0"/>
              <a:t>Class-</a:t>
            </a:r>
            <a:r>
              <a:rPr lang="it-IT" dirty="0" err="1"/>
              <a:t>wise</a:t>
            </a:r>
            <a:r>
              <a:rPr lang="it-IT" dirty="0"/>
              <a:t> </a:t>
            </a:r>
            <a:r>
              <a:rPr lang="it-IT" dirty="0" err="1"/>
              <a:t>analysis</a:t>
            </a:r>
            <a:endParaRPr lang="en-GB" dirty="0"/>
          </a:p>
        </p:txBody>
      </p:sp>
      <p:sp>
        <p:nvSpPr>
          <p:cNvPr id="3" name="Segnaposto contenuto 2">
            <a:extLst>
              <a:ext uri="{FF2B5EF4-FFF2-40B4-BE49-F238E27FC236}">
                <a16:creationId xmlns:a16="http://schemas.microsoft.com/office/drawing/2014/main" id="{F7CE94EE-ECAE-4E37-80D1-62DDEB130161}"/>
              </a:ext>
            </a:extLst>
          </p:cNvPr>
          <p:cNvSpPr>
            <a:spLocks noGrp="1"/>
          </p:cNvSpPr>
          <p:nvPr>
            <p:ph idx="1"/>
          </p:nvPr>
        </p:nvSpPr>
        <p:spPr>
          <a:xfrm>
            <a:off x="346229" y="1544715"/>
            <a:ext cx="5590303" cy="4320388"/>
          </a:xfrm>
        </p:spPr>
        <p:txBody>
          <a:bodyPr>
            <a:normAutofit fontScale="92500" lnSpcReduction="20000"/>
          </a:bodyPr>
          <a:lstStyle/>
          <a:p>
            <a:r>
              <a:rPr lang="en-GB" dirty="0"/>
              <a:t>The classification error has more than halved, however it still remains the main source of error</a:t>
            </a:r>
          </a:p>
          <a:p>
            <a:pPr marL="0" indent="0">
              <a:buNone/>
            </a:pPr>
            <a:r>
              <a:rPr lang="en-GB" b="1" dirty="0"/>
              <a:t>Class-wise analysis </a:t>
            </a:r>
            <a:r>
              <a:rPr lang="en-GB" dirty="0"/>
              <a:t>to try to determine if some of these categories mostly affect the results:</a:t>
            </a:r>
          </a:p>
          <a:p>
            <a:pPr lvl="1"/>
            <a:r>
              <a:rPr lang="en-GB" dirty="0"/>
              <a:t>we can notice a big difference among AP of the various classes</a:t>
            </a:r>
          </a:p>
          <a:p>
            <a:pPr lvl="1"/>
            <a:r>
              <a:rPr lang="en-GB" dirty="0"/>
              <a:t>there is not a direct correlation between the number of images per class in the training set and the average precision values obtained for the categories: categories with many images and categories with a small number of images that obtain good and bad AP scores</a:t>
            </a:r>
          </a:p>
          <a:p>
            <a:pPr marL="0" indent="0">
              <a:buNone/>
            </a:pPr>
            <a:endParaRPr lang="en-GB" dirty="0"/>
          </a:p>
        </p:txBody>
      </p:sp>
      <p:pic>
        <p:nvPicPr>
          <p:cNvPr id="6" name="Immagine 5">
            <a:extLst>
              <a:ext uri="{FF2B5EF4-FFF2-40B4-BE49-F238E27FC236}">
                <a16:creationId xmlns:a16="http://schemas.microsoft.com/office/drawing/2014/main" id="{75A0FA18-A80D-4D6A-B639-AF5F0E539EF0}"/>
              </a:ext>
            </a:extLst>
          </p:cNvPr>
          <p:cNvPicPr>
            <a:picLocks noChangeAspect="1"/>
          </p:cNvPicPr>
          <p:nvPr/>
        </p:nvPicPr>
        <p:blipFill>
          <a:blip r:embed="rId2"/>
          <a:stretch>
            <a:fillRect/>
          </a:stretch>
        </p:blipFill>
        <p:spPr>
          <a:xfrm>
            <a:off x="5936532" y="82729"/>
            <a:ext cx="6043184" cy="1607959"/>
          </a:xfrm>
          <a:prstGeom prst="rect">
            <a:avLst/>
          </a:prstGeom>
        </p:spPr>
      </p:pic>
      <p:pic>
        <p:nvPicPr>
          <p:cNvPr id="8" name="Immagine 7">
            <a:extLst>
              <a:ext uri="{FF2B5EF4-FFF2-40B4-BE49-F238E27FC236}">
                <a16:creationId xmlns:a16="http://schemas.microsoft.com/office/drawing/2014/main" id="{D56020A7-BB0A-477C-B44D-2FFC293AC500}"/>
              </a:ext>
            </a:extLst>
          </p:cNvPr>
          <p:cNvPicPr>
            <a:picLocks noChangeAspect="1"/>
          </p:cNvPicPr>
          <p:nvPr/>
        </p:nvPicPr>
        <p:blipFill>
          <a:blip r:embed="rId3"/>
          <a:stretch>
            <a:fillRect/>
          </a:stretch>
        </p:blipFill>
        <p:spPr>
          <a:xfrm>
            <a:off x="5936532" y="1721987"/>
            <a:ext cx="6043184" cy="2827069"/>
          </a:xfrm>
          <a:prstGeom prst="rect">
            <a:avLst/>
          </a:prstGeom>
        </p:spPr>
      </p:pic>
      <p:pic>
        <p:nvPicPr>
          <p:cNvPr id="10" name="Immagine 9">
            <a:extLst>
              <a:ext uri="{FF2B5EF4-FFF2-40B4-BE49-F238E27FC236}">
                <a16:creationId xmlns:a16="http://schemas.microsoft.com/office/drawing/2014/main" id="{944ECF28-C738-402C-AE4D-4887CFABE8CE}"/>
              </a:ext>
            </a:extLst>
          </p:cNvPr>
          <p:cNvPicPr>
            <a:picLocks noChangeAspect="1"/>
          </p:cNvPicPr>
          <p:nvPr/>
        </p:nvPicPr>
        <p:blipFill>
          <a:blip r:embed="rId4"/>
          <a:stretch>
            <a:fillRect/>
          </a:stretch>
        </p:blipFill>
        <p:spPr>
          <a:xfrm>
            <a:off x="7047624" y="4049538"/>
            <a:ext cx="3821000" cy="2808462"/>
          </a:xfrm>
          <a:prstGeom prst="rect">
            <a:avLst/>
          </a:prstGeom>
        </p:spPr>
      </p:pic>
    </p:spTree>
    <p:extLst>
      <p:ext uri="{BB962C8B-B14F-4D97-AF65-F5344CB8AC3E}">
        <p14:creationId xmlns:p14="http://schemas.microsoft.com/office/powerpoint/2010/main" val="1146445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0648D2-469B-4B21-A13B-F81BD607C888}"/>
              </a:ext>
            </a:extLst>
          </p:cNvPr>
          <p:cNvSpPr>
            <a:spLocks noGrp="1"/>
          </p:cNvSpPr>
          <p:nvPr>
            <p:ph type="title"/>
          </p:nvPr>
        </p:nvSpPr>
        <p:spPr>
          <a:xfrm>
            <a:off x="648070" y="365125"/>
            <a:ext cx="2636669" cy="2369197"/>
          </a:xfrm>
        </p:spPr>
        <p:txBody>
          <a:bodyPr>
            <a:normAutofit/>
          </a:bodyPr>
          <a:lstStyle/>
          <a:p>
            <a:r>
              <a:rPr lang="it-IT" dirty="0"/>
              <a:t>Class-</a:t>
            </a:r>
            <a:r>
              <a:rPr lang="it-IT" dirty="0" err="1"/>
              <a:t>wise</a:t>
            </a:r>
            <a:r>
              <a:rPr lang="it-IT" dirty="0"/>
              <a:t> </a:t>
            </a:r>
            <a:r>
              <a:rPr lang="it-IT" dirty="0" err="1"/>
              <a:t>analysis</a:t>
            </a:r>
            <a:endParaRPr lang="en-GB" dirty="0"/>
          </a:p>
        </p:txBody>
      </p:sp>
      <p:sp>
        <p:nvSpPr>
          <p:cNvPr id="3" name="Segnaposto contenuto 2">
            <a:extLst>
              <a:ext uri="{FF2B5EF4-FFF2-40B4-BE49-F238E27FC236}">
                <a16:creationId xmlns:a16="http://schemas.microsoft.com/office/drawing/2014/main" id="{6872A0D0-62E0-408F-BBC7-3819F9D2116A}"/>
              </a:ext>
            </a:extLst>
          </p:cNvPr>
          <p:cNvSpPr>
            <a:spLocks noGrp="1"/>
          </p:cNvSpPr>
          <p:nvPr>
            <p:ph idx="1"/>
          </p:nvPr>
        </p:nvSpPr>
        <p:spPr>
          <a:xfrm>
            <a:off x="301841" y="3300691"/>
            <a:ext cx="11051959" cy="2564411"/>
          </a:xfrm>
        </p:spPr>
        <p:txBody>
          <a:bodyPr>
            <a:normAutofit fontScale="92500" lnSpcReduction="20000"/>
          </a:bodyPr>
          <a:lstStyle/>
          <a:p>
            <a:r>
              <a:rPr lang="it-IT" dirty="0" err="1"/>
              <a:t>Different</a:t>
            </a:r>
            <a:r>
              <a:rPr lang="it-IT" dirty="0"/>
              <a:t> classes </a:t>
            </a:r>
            <a:r>
              <a:rPr lang="it-IT" dirty="0" err="1"/>
              <a:t>have</a:t>
            </a:r>
            <a:r>
              <a:rPr lang="it-IT" dirty="0"/>
              <a:t> </a:t>
            </a:r>
            <a:r>
              <a:rPr lang="it-IT" dirty="0" err="1"/>
              <a:t>different</a:t>
            </a:r>
            <a:r>
              <a:rPr lang="it-IT" dirty="0"/>
              <a:t> </a:t>
            </a:r>
            <a:r>
              <a:rPr lang="it-IT" dirty="0" err="1"/>
              <a:t>main</a:t>
            </a:r>
            <a:r>
              <a:rPr lang="it-IT" dirty="0"/>
              <a:t> </a:t>
            </a:r>
            <a:r>
              <a:rPr lang="it-IT" dirty="0" err="1"/>
              <a:t>types</a:t>
            </a:r>
            <a:r>
              <a:rPr lang="it-IT" dirty="0"/>
              <a:t> of </a:t>
            </a:r>
            <a:r>
              <a:rPr lang="it-IT" dirty="0" err="1"/>
              <a:t>error</a:t>
            </a:r>
            <a:endParaRPr lang="it-IT" dirty="0"/>
          </a:p>
          <a:p>
            <a:r>
              <a:rPr lang="en-GB" dirty="0"/>
              <a:t>More than 35 classes does not have classification error, but there  are also many classes with very high classification error</a:t>
            </a:r>
          </a:p>
          <a:p>
            <a:r>
              <a:rPr lang="en-GB" dirty="0"/>
              <a:t>For the other types of </a:t>
            </a:r>
            <a:r>
              <a:rPr lang="en-GB" dirty="0" err="1"/>
              <a:t>erros</a:t>
            </a:r>
            <a:r>
              <a:rPr lang="en-GB" dirty="0"/>
              <a:t> (localization, background, miss GT) we can see that a very small number of classes have high values for them, meaning that the algorithm is quite good in localization of items and distinction between background and foreground. </a:t>
            </a:r>
          </a:p>
        </p:txBody>
      </p:sp>
      <p:pic>
        <p:nvPicPr>
          <p:cNvPr id="5" name="Immagine 4">
            <a:extLst>
              <a:ext uri="{FF2B5EF4-FFF2-40B4-BE49-F238E27FC236}">
                <a16:creationId xmlns:a16="http://schemas.microsoft.com/office/drawing/2014/main" id="{EDF189A4-BC4A-4BAD-84F2-80D77CC9A128}"/>
              </a:ext>
            </a:extLst>
          </p:cNvPr>
          <p:cNvPicPr>
            <a:picLocks noChangeAspect="1"/>
          </p:cNvPicPr>
          <p:nvPr/>
        </p:nvPicPr>
        <p:blipFill>
          <a:blip r:embed="rId2"/>
          <a:stretch>
            <a:fillRect/>
          </a:stretch>
        </p:blipFill>
        <p:spPr>
          <a:xfrm>
            <a:off x="3284739" y="80683"/>
            <a:ext cx="8750702" cy="3220009"/>
          </a:xfrm>
          <a:prstGeom prst="rect">
            <a:avLst/>
          </a:prstGeom>
        </p:spPr>
      </p:pic>
    </p:spTree>
    <p:extLst>
      <p:ext uri="{BB962C8B-B14F-4D97-AF65-F5344CB8AC3E}">
        <p14:creationId xmlns:p14="http://schemas.microsoft.com/office/powerpoint/2010/main" val="373078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492252-EAC5-4CDF-857D-F964F30E5CCB}"/>
              </a:ext>
            </a:extLst>
          </p:cNvPr>
          <p:cNvSpPr>
            <a:spLocks noGrp="1"/>
          </p:cNvSpPr>
          <p:nvPr>
            <p:ph type="title"/>
          </p:nvPr>
        </p:nvSpPr>
        <p:spPr>
          <a:xfrm>
            <a:off x="838200" y="-168275"/>
            <a:ext cx="10515600" cy="1325563"/>
          </a:xfrm>
        </p:spPr>
        <p:txBody>
          <a:bodyPr/>
          <a:lstStyle/>
          <a:p>
            <a:r>
              <a:rPr lang="it-IT" dirty="0"/>
              <a:t>Class-</a:t>
            </a:r>
            <a:r>
              <a:rPr lang="it-IT" dirty="0" err="1"/>
              <a:t>wise</a:t>
            </a:r>
            <a:r>
              <a:rPr lang="it-IT" dirty="0"/>
              <a:t> </a:t>
            </a:r>
            <a:r>
              <a:rPr lang="it-IT" dirty="0" err="1"/>
              <a:t>analysis</a:t>
            </a:r>
            <a:endParaRPr lang="en-GB" dirty="0"/>
          </a:p>
        </p:txBody>
      </p:sp>
      <p:sp>
        <p:nvSpPr>
          <p:cNvPr id="3" name="Segnaposto contenuto 2">
            <a:extLst>
              <a:ext uri="{FF2B5EF4-FFF2-40B4-BE49-F238E27FC236}">
                <a16:creationId xmlns:a16="http://schemas.microsoft.com/office/drawing/2014/main" id="{74E7ABBB-336C-40CC-98EE-89DE0A82437F}"/>
              </a:ext>
            </a:extLst>
          </p:cNvPr>
          <p:cNvSpPr>
            <a:spLocks noGrp="1"/>
          </p:cNvSpPr>
          <p:nvPr>
            <p:ph idx="1"/>
          </p:nvPr>
        </p:nvSpPr>
        <p:spPr>
          <a:xfrm>
            <a:off x="7286625" y="247651"/>
            <a:ext cx="4733925" cy="1181100"/>
          </a:xfrm>
        </p:spPr>
        <p:txBody>
          <a:bodyPr>
            <a:normAutofit fontScale="92500"/>
          </a:bodyPr>
          <a:lstStyle/>
          <a:p>
            <a:pPr marL="0" indent="0">
              <a:buNone/>
            </a:pPr>
            <a:r>
              <a:rPr lang="en-GB" dirty="0"/>
              <a:t>These errors in some cases are caused by the problems already noticed in Data Exploration:</a:t>
            </a:r>
          </a:p>
          <a:p>
            <a:endParaRPr lang="en-GB" dirty="0"/>
          </a:p>
        </p:txBody>
      </p:sp>
      <p:pic>
        <p:nvPicPr>
          <p:cNvPr id="5" name="Immagine 4">
            <a:extLst>
              <a:ext uri="{FF2B5EF4-FFF2-40B4-BE49-F238E27FC236}">
                <a16:creationId xmlns:a16="http://schemas.microsoft.com/office/drawing/2014/main" id="{4A523543-22EF-425D-9B0A-09631D9E2898}"/>
              </a:ext>
            </a:extLst>
          </p:cNvPr>
          <p:cNvPicPr>
            <a:picLocks noChangeAspect="1"/>
          </p:cNvPicPr>
          <p:nvPr/>
        </p:nvPicPr>
        <p:blipFill>
          <a:blip r:embed="rId2"/>
          <a:stretch>
            <a:fillRect/>
          </a:stretch>
        </p:blipFill>
        <p:spPr>
          <a:xfrm>
            <a:off x="74483" y="921393"/>
            <a:ext cx="7040692" cy="1995821"/>
          </a:xfrm>
          <a:prstGeom prst="rect">
            <a:avLst/>
          </a:prstGeom>
        </p:spPr>
      </p:pic>
      <p:pic>
        <p:nvPicPr>
          <p:cNvPr id="7" name="Immagine 6">
            <a:extLst>
              <a:ext uri="{FF2B5EF4-FFF2-40B4-BE49-F238E27FC236}">
                <a16:creationId xmlns:a16="http://schemas.microsoft.com/office/drawing/2014/main" id="{2FBC2D6F-98FE-4350-BAC7-8BD22F61D189}"/>
              </a:ext>
            </a:extLst>
          </p:cNvPr>
          <p:cNvPicPr>
            <a:picLocks noChangeAspect="1"/>
          </p:cNvPicPr>
          <p:nvPr/>
        </p:nvPicPr>
        <p:blipFill>
          <a:blip r:embed="rId3"/>
          <a:stretch>
            <a:fillRect/>
          </a:stretch>
        </p:blipFill>
        <p:spPr>
          <a:xfrm>
            <a:off x="74483" y="2860045"/>
            <a:ext cx="8051028" cy="1970638"/>
          </a:xfrm>
          <a:prstGeom prst="rect">
            <a:avLst/>
          </a:prstGeom>
        </p:spPr>
      </p:pic>
      <p:pic>
        <p:nvPicPr>
          <p:cNvPr id="9" name="Immagine 8">
            <a:extLst>
              <a:ext uri="{FF2B5EF4-FFF2-40B4-BE49-F238E27FC236}">
                <a16:creationId xmlns:a16="http://schemas.microsoft.com/office/drawing/2014/main" id="{B7F18B19-4F3B-4B32-8013-E955C869302A}"/>
              </a:ext>
            </a:extLst>
          </p:cNvPr>
          <p:cNvPicPr>
            <a:picLocks noChangeAspect="1"/>
          </p:cNvPicPr>
          <p:nvPr/>
        </p:nvPicPr>
        <p:blipFill>
          <a:blip r:embed="rId4"/>
          <a:stretch>
            <a:fillRect/>
          </a:stretch>
        </p:blipFill>
        <p:spPr>
          <a:xfrm>
            <a:off x="74483" y="4768510"/>
            <a:ext cx="8412292" cy="1970638"/>
          </a:xfrm>
          <a:prstGeom prst="rect">
            <a:avLst/>
          </a:prstGeom>
        </p:spPr>
      </p:pic>
      <p:sp>
        <p:nvSpPr>
          <p:cNvPr id="10" name="CasellaDiTesto 9">
            <a:extLst>
              <a:ext uri="{FF2B5EF4-FFF2-40B4-BE49-F238E27FC236}">
                <a16:creationId xmlns:a16="http://schemas.microsoft.com/office/drawing/2014/main" id="{E84C2306-7BF8-4130-9BFF-AA3A0652BEDD}"/>
              </a:ext>
            </a:extLst>
          </p:cNvPr>
          <p:cNvSpPr txBox="1"/>
          <p:nvPr/>
        </p:nvSpPr>
        <p:spPr>
          <a:xfrm>
            <a:off x="8734424" y="1590675"/>
            <a:ext cx="3190876" cy="646331"/>
          </a:xfrm>
          <a:prstGeom prst="rect">
            <a:avLst/>
          </a:prstGeom>
          <a:noFill/>
        </p:spPr>
        <p:txBody>
          <a:bodyPr wrap="square" rtlCol="0">
            <a:spAutoFit/>
          </a:bodyPr>
          <a:lstStyle/>
          <a:p>
            <a:pPr marL="285750" indent="-285750">
              <a:buFont typeface="Arial" panose="020B0604020202020204" pitchFamily="34" charset="0"/>
              <a:buChar char="•"/>
            </a:pPr>
            <a:r>
              <a:rPr lang="en-GB" dirty="0"/>
              <a:t>images partially annotated or not perfectly annotated</a:t>
            </a:r>
          </a:p>
        </p:txBody>
      </p:sp>
      <p:sp>
        <p:nvSpPr>
          <p:cNvPr id="11" name="CasellaDiTesto 10">
            <a:extLst>
              <a:ext uri="{FF2B5EF4-FFF2-40B4-BE49-F238E27FC236}">
                <a16:creationId xmlns:a16="http://schemas.microsoft.com/office/drawing/2014/main" id="{AFEE50EA-B277-4572-A2B9-66898A3A4BF6}"/>
              </a:ext>
            </a:extLst>
          </p:cNvPr>
          <p:cNvSpPr txBox="1"/>
          <p:nvPr/>
        </p:nvSpPr>
        <p:spPr>
          <a:xfrm>
            <a:off x="8829675" y="3267075"/>
            <a:ext cx="3190875" cy="646331"/>
          </a:xfrm>
          <a:prstGeom prst="rect">
            <a:avLst/>
          </a:prstGeom>
          <a:noFill/>
        </p:spPr>
        <p:txBody>
          <a:bodyPr wrap="square" rtlCol="0">
            <a:spAutoFit/>
          </a:bodyPr>
          <a:lstStyle/>
          <a:p>
            <a:pPr marL="285750" indent="-285750">
              <a:buFont typeface="Arial" panose="020B0604020202020204" pitchFamily="34" charset="0"/>
              <a:buChar char="•"/>
            </a:pPr>
            <a:r>
              <a:rPr lang="en-GB" dirty="0"/>
              <a:t>categories very similar among them</a:t>
            </a:r>
          </a:p>
        </p:txBody>
      </p:sp>
      <p:sp>
        <p:nvSpPr>
          <p:cNvPr id="12" name="CasellaDiTesto 11">
            <a:extLst>
              <a:ext uri="{FF2B5EF4-FFF2-40B4-BE49-F238E27FC236}">
                <a16:creationId xmlns:a16="http://schemas.microsoft.com/office/drawing/2014/main" id="{F0BB7209-BE02-4FF9-941B-B4BE3388F9C1}"/>
              </a:ext>
            </a:extLst>
          </p:cNvPr>
          <p:cNvSpPr txBox="1"/>
          <p:nvPr/>
        </p:nvSpPr>
        <p:spPr>
          <a:xfrm>
            <a:off x="8829676" y="4971495"/>
            <a:ext cx="2720174" cy="923330"/>
          </a:xfrm>
          <a:prstGeom prst="rect">
            <a:avLst/>
          </a:prstGeom>
          <a:noFill/>
        </p:spPr>
        <p:txBody>
          <a:bodyPr wrap="square" rtlCol="0">
            <a:spAutoFit/>
          </a:bodyPr>
          <a:lstStyle/>
          <a:p>
            <a:pPr marL="285750" indent="-285750">
              <a:buFont typeface="Arial" panose="020B0604020202020204" pitchFamily="34" charset="0"/>
              <a:buChar char="•"/>
            </a:pPr>
            <a:r>
              <a:rPr lang="it-IT" dirty="0" err="1"/>
              <a:t>Overlapped</a:t>
            </a:r>
            <a:r>
              <a:rPr lang="it-IT" dirty="0"/>
              <a:t> items are more </a:t>
            </a:r>
            <a:r>
              <a:rPr lang="it-IT" dirty="0" err="1"/>
              <a:t>difficult</a:t>
            </a:r>
            <a:r>
              <a:rPr lang="it-IT" dirty="0"/>
              <a:t> to </a:t>
            </a:r>
            <a:r>
              <a:rPr lang="it-IT" dirty="0" err="1"/>
              <a:t>recognize</a:t>
            </a:r>
            <a:endParaRPr lang="en-GB" dirty="0"/>
          </a:p>
        </p:txBody>
      </p:sp>
    </p:spTree>
    <p:extLst>
      <p:ext uri="{BB962C8B-B14F-4D97-AF65-F5344CB8AC3E}">
        <p14:creationId xmlns:p14="http://schemas.microsoft.com/office/powerpoint/2010/main" val="906503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CD5E91-71E3-4D2E-9E26-B05E8D265988}"/>
              </a:ext>
            </a:extLst>
          </p:cNvPr>
          <p:cNvSpPr>
            <a:spLocks noGrp="1"/>
          </p:cNvSpPr>
          <p:nvPr>
            <p:ph type="title"/>
          </p:nvPr>
        </p:nvSpPr>
        <p:spPr>
          <a:xfrm>
            <a:off x="838200" y="89917"/>
            <a:ext cx="10515600" cy="1325563"/>
          </a:xfrm>
        </p:spPr>
        <p:txBody>
          <a:bodyPr/>
          <a:lstStyle/>
          <a:p>
            <a:r>
              <a:rPr lang="it-IT" dirty="0"/>
              <a:t>Class-</a:t>
            </a:r>
            <a:r>
              <a:rPr lang="it-IT" dirty="0" err="1"/>
              <a:t>wise</a:t>
            </a:r>
            <a:r>
              <a:rPr lang="it-IT" dirty="0"/>
              <a:t> </a:t>
            </a:r>
            <a:r>
              <a:rPr lang="it-IT" dirty="0" err="1"/>
              <a:t>analysis</a:t>
            </a:r>
            <a:endParaRPr lang="en-GB" dirty="0"/>
          </a:p>
        </p:txBody>
      </p:sp>
      <p:sp>
        <p:nvSpPr>
          <p:cNvPr id="3" name="Segnaposto contenuto 2">
            <a:extLst>
              <a:ext uri="{FF2B5EF4-FFF2-40B4-BE49-F238E27FC236}">
                <a16:creationId xmlns:a16="http://schemas.microsoft.com/office/drawing/2014/main" id="{6D34E66B-4B5F-4E24-A0E4-2AC696129F56}"/>
              </a:ext>
            </a:extLst>
          </p:cNvPr>
          <p:cNvSpPr>
            <a:spLocks noGrp="1"/>
          </p:cNvSpPr>
          <p:nvPr>
            <p:ph idx="1"/>
          </p:nvPr>
        </p:nvSpPr>
        <p:spPr>
          <a:xfrm>
            <a:off x="506027" y="1349406"/>
            <a:ext cx="11194742" cy="2358999"/>
          </a:xfrm>
        </p:spPr>
        <p:txBody>
          <a:bodyPr>
            <a:normAutofit lnSpcReduction="10000"/>
          </a:bodyPr>
          <a:lstStyle/>
          <a:p>
            <a:pPr marL="0" indent="0">
              <a:buNone/>
            </a:pPr>
            <a:r>
              <a:rPr lang="en-GB" dirty="0"/>
              <a:t>There are some categories for which we have many common mistakes:</a:t>
            </a:r>
          </a:p>
          <a:p>
            <a:pPr lvl="1"/>
            <a:r>
              <a:rPr lang="en-GB" dirty="0"/>
              <a:t>Water is sometimes confused with other light coloured drinks, like syrup or white wine;</a:t>
            </a:r>
          </a:p>
          <a:p>
            <a:pPr lvl="1"/>
            <a:r>
              <a:rPr lang="en-GB" dirty="0"/>
              <a:t>Coffee, Bread and Tea are confused with similar categories;</a:t>
            </a:r>
          </a:p>
          <a:p>
            <a:pPr lvl="1"/>
            <a:r>
              <a:rPr lang="en-GB" dirty="0"/>
              <a:t>Butter is typically confused with cheese;</a:t>
            </a:r>
          </a:p>
          <a:p>
            <a:pPr lvl="1"/>
            <a:r>
              <a:rPr lang="en-GB" dirty="0"/>
              <a:t>Tomato is confused with other red food items, like Strawberry and Pepper</a:t>
            </a:r>
          </a:p>
          <a:p>
            <a:pPr lvl="1"/>
            <a:endParaRPr lang="en-GB" dirty="0"/>
          </a:p>
        </p:txBody>
      </p:sp>
      <p:pic>
        <p:nvPicPr>
          <p:cNvPr id="5" name="Immagine 4">
            <a:extLst>
              <a:ext uri="{FF2B5EF4-FFF2-40B4-BE49-F238E27FC236}">
                <a16:creationId xmlns:a16="http://schemas.microsoft.com/office/drawing/2014/main" id="{0B97F679-B117-409A-90C5-69A10C6B1686}"/>
              </a:ext>
            </a:extLst>
          </p:cNvPr>
          <p:cNvPicPr>
            <a:picLocks noChangeAspect="1"/>
          </p:cNvPicPr>
          <p:nvPr/>
        </p:nvPicPr>
        <p:blipFill>
          <a:blip r:embed="rId2"/>
          <a:stretch>
            <a:fillRect/>
          </a:stretch>
        </p:blipFill>
        <p:spPr>
          <a:xfrm>
            <a:off x="1846554" y="3708405"/>
            <a:ext cx="8356847" cy="2970638"/>
          </a:xfrm>
          <a:prstGeom prst="rect">
            <a:avLst/>
          </a:prstGeom>
        </p:spPr>
      </p:pic>
    </p:spTree>
    <p:extLst>
      <p:ext uri="{BB962C8B-B14F-4D97-AF65-F5344CB8AC3E}">
        <p14:creationId xmlns:p14="http://schemas.microsoft.com/office/powerpoint/2010/main" val="110209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8373DA-B01F-4831-B08B-D0926E35DC41}"/>
              </a:ext>
            </a:extLst>
          </p:cNvPr>
          <p:cNvSpPr>
            <a:spLocks noGrp="1"/>
          </p:cNvSpPr>
          <p:nvPr>
            <p:ph type="title"/>
          </p:nvPr>
        </p:nvSpPr>
        <p:spPr/>
        <p:txBody>
          <a:bodyPr/>
          <a:lstStyle/>
          <a:p>
            <a:r>
              <a:rPr lang="it-IT" dirty="0" err="1"/>
              <a:t>Conclusions</a:t>
            </a:r>
            <a:endParaRPr lang="en-GB" dirty="0"/>
          </a:p>
        </p:txBody>
      </p:sp>
      <p:sp>
        <p:nvSpPr>
          <p:cNvPr id="3" name="Segnaposto contenuto 2">
            <a:extLst>
              <a:ext uri="{FF2B5EF4-FFF2-40B4-BE49-F238E27FC236}">
                <a16:creationId xmlns:a16="http://schemas.microsoft.com/office/drawing/2014/main" id="{B8BCA083-B012-4F62-8975-ECD0792085B1}"/>
              </a:ext>
            </a:extLst>
          </p:cNvPr>
          <p:cNvSpPr>
            <a:spLocks noGrp="1"/>
          </p:cNvSpPr>
          <p:nvPr>
            <p:ph idx="1"/>
          </p:nvPr>
        </p:nvSpPr>
        <p:spPr>
          <a:xfrm>
            <a:off x="399495" y="1690688"/>
            <a:ext cx="11310152" cy="4174415"/>
          </a:xfrm>
        </p:spPr>
        <p:txBody>
          <a:bodyPr>
            <a:normAutofit lnSpcReduction="10000"/>
          </a:bodyPr>
          <a:lstStyle/>
          <a:p>
            <a:pPr marL="0" indent="0">
              <a:buNone/>
            </a:pPr>
            <a:r>
              <a:rPr lang="en-GB" dirty="0"/>
              <a:t>Food image segmentation is a very interesting, but also difficult problem:</a:t>
            </a:r>
          </a:p>
          <a:p>
            <a:pPr lvl="1"/>
            <a:r>
              <a:rPr lang="en-GB" dirty="0"/>
              <a:t>SOTA models perform very well on segmentation and detection tasks, they output bounding boxes and masks with no problem and low error.</a:t>
            </a:r>
          </a:p>
          <a:p>
            <a:pPr lvl="1"/>
            <a:r>
              <a:rPr lang="en-GB" dirty="0"/>
              <a:t>However, the models have difficulties in the classification task, likely due to the large number of very similar classes.</a:t>
            </a:r>
          </a:p>
          <a:p>
            <a:pPr lvl="1"/>
            <a:r>
              <a:rPr lang="en-GB" dirty="0"/>
              <a:t>The dataset is quite large and well annotated, but there are still some problems that need to be fixed and that can affect the learning process</a:t>
            </a:r>
          </a:p>
          <a:p>
            <a:pPr lvl="1"/>
            <a:r>
              <a:rPr lang="en-GB" dirty="0"/>
              <a:t>Training require a very long time and transfer learning, not surprisingly, is very useful to help the models converge faster and to increase the models performance</a:t>
            </a:r>
          </a:p>
          <a:p>
            <a:pPr lvl="1"/>
            <a:r>
              <a:rPr lang="en-GB" dirty="0"/>
              <a:t>This models could be used as a base tool for interesting applications, such as mobile apps that track users food consumption, estimate food weights, calculate food calories, or also for the automatic creation of diets etc.</a:t>
            </a:r>
          </a:p>
          <a:p>
            <a:endParaRPr lang="en-GB" dirty="0"/>
          </a:p>
        </p:txBody>
      </p:sp>
    </p:spTree>
    <p:extLst>
      <p:ext uri="{BB962C8B-B14F-4D97-AF65-F5344CB8AC3E}">
        <p14:creationId xmlns:p14="http://schemas.microsoft.com/office/powerpoint/2010/main" val="167534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D2C3C6-ADE5-436B-98DF-AF61DAC7F1EA}"/>
              </a:ext>
            </a:extLst>
          </p:cNvPr>
          <p:cNvSpPr>
            <a:spLocks noGrp="1"/>
          </p:cNvSpPr>
          <p:nvPr>
            <p:ph type="title"/>
          </p:nvPr>
        </p:nvSpPr>
        <p:spPr/>
        <p:txBody>
          <a:bodyPr/>
          <a:lstStyle/>
          <a:p>
            <a:r>
              <a:rPr lang="it-IT" dirty="0" err="1"/>
              <a:t>Outline</a:t>
            </a:r>
            <a:endParaRPr lang="it-IT" dirty="0"/>
          </a:p>
        </p:txBody>
      </p:sp>
      <p:sp>
        <p:nvSpPr>
          <p:cNvPr id="3" name="Segnaposto contenuto 2">
            <a:extLst>
              <a:ext uri="{FF2B5EF4-FFF2-40B4-BE49-F238E27FC236}">
                <a16:creationId xmlns:a16="http://schemas.microsoft.com/office/drawing/2014/main" id="{1DE23693-9392-4B33-ACDD-F39A6ECEB08F}"/>
              </a:ext>
            </a:extLst>
          </p:cNvPr>
          <p:cNvSpPr>
            <a:spLocks noGrp="1"/>
          </p:cNvSpPr>
          <p:nvPr>
            <p:ph idx="1"/>
          </p:nvPr>
        </p:nvSpPr>
        <p:spPr/>
        <p:txBody>
          <a:bodyPr>
            <a:normAutofit/>
          </a:bodyPr>
          <a:lstStyle/>
          <a:p>
            <a:pPr marL="514350" indent="-514350">
              <a:buFont typeface="+mj-lt"/>
              <a:buAutoNum type="arabicPeriod"/>
            </a:pPr>
            <a:r>
              <a:rPr lang="it-IT" dirty="0"/>
              <a:t>From </a:t>
            </a:r>
            <a:r>
              <a:rPr lang="it-IT" dirty="0" err="1"/>
              <a:t>object</a:t>
            </a:r>
            <a:r>
              <a:rPr lang="it-IT" dirty="0"/>
              <a:t> </a:t>
            </a:r>
            <a:r>
              <a:rPr lang="it-IT" dirty="0" err="1"/>
              <a:t>detection</a:t>
            </a:r>
            <a:r>
              <a:rPr lang="it-IT" dirty="0"/>
              <a:t> to </a:t>
            </a:r>
            <a:r>
              <a:rPr lang="it-IT" dirty="0" err="1"/>
              <a:t>segmentation</a:t>
            </a:r>
            <a:r>
              <a:rPr lang="it-IT" dirty="0"/>
              <a:t> (networks </a:t>
            </a:r>
            <a:r>
              <a:rPr lang="it-IT" dirty="0" err="1"/>
              <a:t>architectures</a:t>
            </a:r>
            <a:r>
              <a:rPr lang="it-IT" dirty="0"/>
              <a:t>)</a:t>
            </a:r>
          </a:p>
          <a:p>
            <a:pPr marL="514350" indent="-514350">
              <a:buFont typeface="+mj-lt"/>
              <a:buAutoNum type="arabicPeriod"/>
            </a:pPr>
            <a:r>
              <a:rPr lang="it-IT" dirty="0"/>
              <a:t>Toolkit</a:t>
            </a:r>
          </a:p>
          <a:p>
            <a:pPr marL="514350" indent="-514350">
              <a:buFont typeface="+mj-lt"/>
              <a:buAutoNum type="arabicPeriod"/>
            </a:pPr>
            <a:r>
              <a:rPr lang="it-IT" dirty="0"/>
              <a:t>Dataset</a:t>
            </a:r>
          </a:p>
          <a:p>
            <a:pPr marL="514350" indent="-514350">
              <a:buFont typeface="+mj-lt"/>
              <a:buAutoNum type="arabicPeriod"/>
            </a:pPr>
            <a:r>
              <a:rPr lang="it-IT" dirty="0"/>
              <a:t>Data Exploration</a:t>
            </a:r>
          </a:p>
          <a:p>
            <a:pPr marL="514350" indent="-514350">
              <a:buFont typeface="+mj-lt"/>
              <a:buAutoNum type="arabicPeriod"/>
            </a:pPr>
            <a:r>
              <a:rPr lang="it-IT" dirty="0"/>
              <a:t>Data </a:t>
            </a:r>
            <a:r>
              <a:rPr lang="it-IT" dirty="0" err="1"/>
              <a:t>Preprocessing</a:t>
            </a:r>
            <a:endParaRPr lang="it-IT" dirty="0"/>
          </a:p>
          <a:p>
            <a:pPr marL="514350" indent="-514350">
              <a:buFont typeface="+mj-lt"/>
              <a:buAutoNum type="arabicPeriod"/>
            </a:pPr>
            <a:r>
              <a:rPr lang="it-IT" dirty="0" err="1"/>
              <a:t>Experimental</a:t>
            </a:r>
            <a:r>
              <a:rPr lang="it-IT" dirty="0"/>
              <a:t> Studies</a:t>
            </a:r>
          </a:p>
          <a:p>
            <a:pPr marL="514350" indent="-514350">
              <a:buFont typeface="+mj-lt"/>
              <a:buAutoNum type="arabicPeriod"/>
            </a:pPr>
            <a:r>
              <a:rPr lang="it-IT" dirty="0" err="1"/>
              <a:t>Conclusions</a:t>
            </a:r>
            <a:r>
              <a:rPr lang="it-IT" dirty="0"/>
              <a:t> and Future work</a:t>
            </a:r>
          </a:p>
        </p:txBody>
      </p:sp>
    </p:spTree>
    <p:extLst>
      <p:ext uri="{BB962C8B-B14F-4D97-AF65-F5344CB8AC3E}">
        <p14:creationId xmlns:p14="http://schemas.microsoft.com/office/powerpoint/2010/main" val="370078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0F7FB9-D0F5-485C-B570-8FAE6A71160C}"/>
              </a:ext>
            </a:extLst>
          </p:cNvPr>
          <p:cNvSpPr>
            <a:spLocks noGrp="1"/>
          </p:cNvSpPr>
          <p:nvPr>
            <p:ph type="title"/>
          </p:nvPr>
        </p:nvSpPr>
        <p:spPr/>
        <p:txBody>
          <a:bodyPr/>
          <a:lstStyle/>
          <a:p>
            <a:r>
              <a:rPr lang="it-IT" dirty="0"/>
              <a:t>Future Work</a:t>
            </a:r>
            <a:endParaRPr lang="en-GB" dirty="0"/>
          </a:p>
        </p:txBody>
      </p:sp>
      <p:sp>
        <p:nvSpPr>
          <p:cNvPr id="3" name="Segnaposto contenuto 2">
            <a:extLst>
              <a:ext uri="{FF2B5EF4-FFF2-40B4-BE49-F238E27FC236}">
                <a16:creationId xmlns:a16="http://schemas.microsoft.com/office/drawing/2014/main" id="{CEAB72C1-4944-4144-8C34-BE45D4607E65}"/>
              </a:ext>
            </a:extLst>
          </p:cNvPr>
          <p:cNvSpPr>
            <a:spLocks noGrp="1"/>
          </p:cNvSpPr>
          <p:nvPr>
            <p:ph idx="1"/>
          </p:nvPr>
        </p:nvSpPr>
        <p:spPr>
          <a:xfrm>
            <a:off x="399495" y="1690688"/>
            <a:ext cx="11336785" cy="4039478"/>
          </a:xfrm>
        </p:spPr>
        <p:txBody>
          <a:bodyPr>
            <a:normAutofit lnSpcReduction="10000"/>
          </a:bodyPr>
          <a:lstStyle/>
          <a:p>
            <a:pPr marL="0" indent="0">
              <a:buNone/>
            </a:pPr>
            <a:r>
              <a:rPr lang="en-GB" dirty="0"/>
              <a:t>We obtained good results with the tested convolutional neural networks, but we can also think to some other pre/post process that could be useful to improve the current results:</a:t>
            </a:r>
          </a:p>
          <a:p>
            <a:pPr lvl="1"/>
            <a:r>
              <a:rPr lang="en-GB" i="1" dirty="0"/>
              <a:t>reformat the classes</a:t>
            </a:r>
            <a:r>
              <a:rPr lang="en-GB" dirty="0"/>
              <a:t>: remove similar categories that are difficult to recognized also for humans and which we have proven to be the major source of error; </a:t>
            </a:r>
          </a:p>
          <a:p>
            <a:pPr lvl="1"/>
            <a:r>
              <a:rPr lang="en-GB" i="1" dirty="0"/>
              <a:t>reduce the class imbalance</a:t>
            </a:r>
            <a:r>
              <a:rPr lang="en-GB" dirty="0"/>
              <a:t>: this makes the problem very interesting from the perspective of machine learning, but also very hard because this affects the learning process in a negative way; </a:t>
            </a:r>
          </a:p>
          <a:p>
            <a:pPr lvl="1"/>
            <a:r>
              <a:rPr lang="en-GB" i="1" dirty="0"/>
              <a:t>oversampling techniques</a:t>
            </a:r>
            <a:r>
              <a:rPr lang="en-GB" dirty="0"/>
              <a:t>: these techniques could be used to try to solve the imbalance problem by oversampling the classes with less images;</a:t>
            </a:r>
          </a:p>
          <a:p>
            <a:pPr lvl="1"/>
            <a:r>
              <a:rPr lang="en-GB" i="1" dirty="0"/>
              <a:t>ensemble learning techniques</a:t>
            </a:r>
            <a:r>
              <a:rPr lang="en-GB" dirty="0"/>
              <a:t>: to ensemble predictions from different models based on confidence scores;</a:t>
            </a:r>
          </a:p>
        </p:txBody>
      </p:sp>
    </p:spTree>
    <p:extLst>
      <p:ext uri="{BB962C8B-B14F-4D97-AF65-F5344CB8AC3E}">
        <p14:creationId xmlns:p14="http://schemas.microsoft.com/office/powerpoint/2010/main" val="1358647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E81927-F19D-4382-A4D8-18BF2AAF8A78}"/>
              </a:ext>
            </a:extLst>
          </p:cNvPr>
          <p:cNvSpPr>
            <a:spLocks noGrp="1"/>
          </p:cNvSpPr>
          <p:nvPr>
            <p:ph type="title"/>
          </p:nvPr>
        </p:nvSpPr>
        <p:spPr/>
        <p:txBody>
          <a:bodyPr/>
          <a:lstStyle/>
          <a:p>
            <a:r>
              <a:rPr lang="it-IT" dirty="0"/>
              <a:t>From </a:t>
            </a:r>
            <a:r>
              <a:rPr lang="it-IT" dirty="0" err="1"/>
              <a:t>object</a:t>
            </a:r>
            <a:r>
              <a:rPr lang="it-IT" dirty="0"/>
              <a:t> </a:t>
            </a:r>
            <a:r>
              <a:rPr lang="it-IT" dirty="0" err="1"/>
              <a:t>detection</a:t>
            </a:r>
            <a:r>
              <a:rPr lang="it-IT" dirty="0"/>
              <a:t>…</a:t>
            </a:r>
          </a:p>
        </p:txBody>
      </p:sp>
      <p:sp>
        <p:nvSpPr>
          <p:cNvPr id="3" name="Segnaposto contenuto 2">
            <a:extLst>
              <a:ext uri="{FF2B5EF4-FFF2-40B4-BE49-F238E27FC236}">
                <a16:creationId xmlns:a16="http://schemas.microsoft.com/office/drawing/2014/main" id="{4FE883BC-C75A-4CA8-B3B2-766684212E23}"/>
              </a:ext>
            </a:extLst>
          </p:cNvPr>
          <p:cNvSpPr>
            <a:spLocks noGrp="1"/>
          </p:cNvSpPr>
          <p:nvPr>
            <p:ph idx="1"/>
          </p:nvPr>
        </p:nvSpPr>
        <p:spPr>
          <a:xfrm>
            <a:off x="719091" y="1825625"/>
            <a:ext cx="11034944" cy="2036161"/>
          </a:xfrm>
        </p:spPr>
        <p:txBody>
          <a:bodyPr>
            <a:normAutofit fontScale="92500"/>
          </a:bodyPr>
          <a:lstStyle/>
          <a:p>
            <a:pPr marL="0" indent="0">
              <a:buNone/>
            </a:pPr>
            <a:r>
              <a:rPr lang="en-GB" dirty="0"/>
              <a:t>Object recognition is a general term to describe a collection of related computer vision tasks that involve identifying objects in digital photographs.</a:t>
            </a:r>
          </a:p>
          <a:p>
            <a:pPr lvl="1"/>
            <a:r>
              <a:rPr lang="en-GB" b="1" dirty="0"/>
              <a:t>Localization</a:t>
            </a:r>
            <a:r>
              <a:rPr lang="en-GB" dirty="0"/>
              <a:t>: localize the object in the image and drawing a bounding box around it</a:t>
            </a:r>
          </a:p>
          <a:p>
            <a:pPr lvl="1"/>
            <a:r>
              <a:rPr lang="en-GB" b="1" dirty="0"/>
              <a:t>Classification</a:t>
            </a:r>
            <a:r>
              <a:rPr lang="en-GB" dirty="0"/>
              <a:t>: predict the class of the object in the bounding box</a:t>
            </a:r>
          </a:p>
          <a:p>
            <a:pPr marL="457200" lvl="1" indent="0">
              <a:buNone/>
            </a:pPr>
            <a:endParaRPr lang="en-GB" dirty="0"/>
          </a:p>
        </p:txBody>
      </p:sp>
      <p:pic>
        <p:nvPicPr>
          <p:cNvPr id="5" name="Immagine 4">
            <a:extLst>
              <a:ext uri="{FF2B5EF4-FFF2-40B4-BE49-F238E27FC236}">
                <a16:creationId xmlns:a16="http://schemas.microsoft.com/office/drawing/2014/main" id="{581DF646-4E4A-48CA-B3A1-47F5CDB09912}"/>
              </a:ext>
            </a:extLst>
          </p:cNvPr>
          <p:cNvPicPr>
            <a:picLocks noChangeAspect="1"/>
          </p:cNvPicPr>
          <p:nvPr/>
        </p:nvPicPr>
        <p:blipFill>
          <a:blip r:embed="rId2"/>
          <a:stretch>
            <a:fillRect/>
          </a:stretch>
        </p:blipFill>
        <p:spPr>
          <a:xfrm>
            <a:off x="7477125" y="3748024"/>
            <a:ext cx="4276910" cy="1955657"/>
          </a:xfrm>
          <a:prstGeom prst="rect">
            <a:avLst/>
          </a:prstGeom>
        </p:spPr>
      </p:pic>
      <p:sp>
        <p:nvSpPr>
          <p:cNvPr id="6" name="CasellaDiTesto 5">
            <a:extLst>
              <a:ext uri="{FF2B5EF4-FFF2-40B4-BE49-F238E27FC236}">
                <a16:creationId xmlns:a16="http://schemas.microsoft.com/office/drawing/2014/main" id="{392B66FC-BC29-46C8-A9A7-241EEB4CD04D}"/>
              </a:ext>
            </a:extLst>
          </p:cNvPr>
          <p:cNvSpPr txBox="1"/>
          <p:nvPr/>
        </p:nvSpPr>
        <p:spPr>
          <a:xfrm>
            <a:off x="719091" y="3433042"/>
            <a:ext cx="6658252" cy="2554545"/>
          </a:xfrm>
          <a:prstGeom prst="rect">
            <a:avLst/>
          </a:prstGeom>
          <a:noFill/>
        </p:spPr>
        <p:txBody>
          <a:bodyPr wrap="square" rtlCol="0">
            <a:spAutoFit/>
          </a:bodyPr>
          <a:lstStyle/>
          <a:p>
            <a:pPr marL="285750" indent="-285750">
              <a:buFont typeface="Arial" panose="020B0604020202020204" pitchFamily="34" charset="0"/>
              <a:buChar char="•"/>
            </a:pPr>
            <a:r>
              <a:rPr lang="en-GB" sz="2000" b="1" dirty="0"/>
              <a:t>Classification + Localization</a:t>
            </a:r>
            <a:r>
              <a:rPr lang="en-GB" sz="2000" dirty="0"/>
              <a:t>: we want to classify the image and get the location of the object in the image. Here a fixed number of elements (typically 1) is assumed to be in the image. </a:t>
            </a:r>
            <a:endParaRPr lang="en-GB" sz="2000" b="1" dirty="0"/>
          </a:p>
          <a:p>
            <a:pPr marL="285750" indent="-285750">
              <a:buFont typeface="Arial" panose="020B0604020202020204" pitchFamily="34" charset="0"/>
              <a:buChar char="•"/>
            </a:pPr>
            <a:r>
              <a:rPr lang="en-GB" sz="2000" b="1" dirty="0"/>
              <a:t>Object detection</a:t>
            </a:r>
            <a:r>
              <a:rPr lang="en-GB" sz="2000" dirty="0"/>
              <a:t>: it’s a more general case of classification + localization, we don’t know how many objects are in the image beforehand. We want to detect all the objects in the image and draw bounding boxes around them</a:t>
            </a:r>
          </a:p>
        </p:txBody>
      </p:sp>
    </p:spTree>
    <p:extLst>
      <p:ext uri="{BB962C8B-B14F-4D97-AF65-F5344CB8AC3E}">
        <p14:creationId xmlns:p14="http://schemas.microsoft.com/office/powerpoint/2010/main" val="417531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6BB123-025D-4CAA-912A-286457B33729}"/>
              </a:ext>
            </a:extLst>
          </p:cNvPr>
          <p:cNvSpPr>
            <a:spLocks noGrp="1"/>
          </p:cNvSpPr>
          <p:nvPr>
            <p:ph type="title"/>
          </p:nvPr>
        </p:nvSpPr>
        <p:spPr/>
        <p:txBody>
          <a:bodyPr/>
          <a:lstStyle/>
          <a:p>
            <a:r>
              <a:rPr lang="it-IT" dirty="0"/>
              <a:t>From </a:t>
            </a:r>
            <a:r>
              <a:rPr lang="it-IT" dirty="0" err="1"/>
              <a:t>object</a:t>
            </a:r>
            <a:r>
              <a:rPr lang="it-IT" dirty="0"/>
              <a:t> </a:t>
            </a:r>
            <a:r>
              <a:rPr lang="it-IT" dirty="0" err="1"/>
              <a:t>detection</a:t>
            </a:r>
            <a:r>
              <a:rPr lang="it-IT" dirty="0"/>
              <a:t>…</a:t>
            </a:r>
            <a:endParaRPr lang="en-GB" dirty="0"/>
          </a:p>
        </p:txBody>
      </p:sp>
      <p:sp>
        <p:nvSpPr>
          <p:cNvPr id="3" name="Segnaposto contenuto 2">
            <a:extLst>
              <a:ext uri="{FF2B5EF4-FFF2-40B4-BE49-F238E27FC236}">
                <a16:creationId xmlns:a16="http://schemas.microsoft.com/office/drawing/2014/main" id="{26599185-5C26-49C2-8DD9-718F101229C9}"/>
              </a:ext>
            </a:extLst>
          </p:cNvPr>
          <p:cNvSpPr>
            <a:spLocks noGrp="1"/>
          </p:cNvSpPr>
          <p:nvPr>
            <p:ph idx="1"/>
          </p:nvPr>
        </p:nvSpPr>
        <p:spPr>
          <a:xfrm>
            <a:off x="287783" y="1560182"/>
            <a:ext cx="10831781" cy="978832"/>
          </a:xfrm>
        </p:spPr>
        <p:txBody>
          <a:bodyPr>
            <a:normAutofit fontScale="92500" lnSpcReduction="20000"/>
          </a:bodyPr>
          <a:lstStyle/>
          <a:p>
            <a:pPr marL="0" indent="0">
              <a:buNone/>
            </a:pPr>
            <a:r>
              <a:rPr lang="it-IT" b="1" dirty="0" err="1"/>
              <a:t>Detection</a:t>
            </a:r>
            <a:r>
              <a:rPr lang="it-IT" b="1" dirty="0"/>
              <a:t> networks</a:t>
            </a:r>
            <a:r>
              <a:rPr lang="it-IT" dirty="0"/>
              <a:t>: </a:t>
            </a:r>
            <a:r>
              <a:rPr lang="en-GB" dirty="0"/>
              <a:t>take different </a:t>
            </a:r>
            <a:r>
              <a:rPr lang="en-GB" b="1" dirty="0"/>
              <a:t>regions of interest </a:t>
            </a:r>
            <a:r>
              <a:rPr lang="en-GB" dirty="0"/>
              <a:t>from the image (objects can have different aspect ratios and spatial locations) and use a CNN to classify the presence of the object within that region.</a:t>
            </a:r>
            <a:endParaRPr lang="it-IT" dirty="0"/>
          </a:p>
        </p:txBody>
      </p:sp>
      <p:pic>
        <p:nvPicPr>
          <p:cNvPr id="5" name="Immagine 4">
            <a:extLst>
              <a:ext uri="{FF2B5EF4-FFF2-40B4-BE49-F238E27FC236}">
                <a16:creationId xmlns:a16="http://schemas.microsoft.com/office/drawing/2014/main" id="{0CF954DE-4184-4118-BD30-B22678D499B2}"/>
              </a:ext>
            </a:extLst>
          </p:cNvPr>
          <p:cNvPicPr>
            <a:picLocks noChangeAspect="1"/>
          </p:cNvPicPr>
          <p:nvPr/>
        </p:nvPicPr>
        <p:blipFill>
          <a:blip r:embed="rId2"/>
          <a:stretch>
            <a:fillRect/>
          </a:stretch>
        </p:blipFill>
        <p:spPr>
          <a:xfrm>
            <a:off x="53547" y="2460167"/>
            <a:ext cx="5548008" cy="2141336"/>
          </a:xfrm>
          <a:prstGeom prst="rect">
            <a:avLst/>
          </a:prstGeom>
        </p:spPr>
      </p:pic>
      <p:pic>
        <p:nvPicPr>
          <p:cNvPr id="7" name="Immagine 6">
            <a:extLst>
              <a:ext uri="{FF2B5EF4-FFF2-40B4-BE49-F238E27FC236}">
                <a16:creationId xmlns:a16="http://schemas.microsoft.com/office/drawing/2014/main" id="{6665351A-1A0C-4772-A3AC-306768D6DBF4}"/>
              </a:ext>
            </a:extLst>
          </p:cNvPr>
          <p:cNvPicPr>
            <a:picLocks noChangeAspect="1"/>
          </p:cNvPicPr>
          <p:nvPr/>
        </p:nvPicPr>
        <p:blipFill>
          <a:blip r:embed="rId3"/>
          <a:stretch>
            <a:fillRect/>
          </a:stretch>
        </p:blipFill>
        <p:spPr>
          <a:xfrm>
            <a:off x="2148254" y="4712750"/>
            <a:ext cx="4926281" cy="2107792"/>
          </a:xfrm>
          <a:prstGeom prst="rect">
            <a:avLst/>
          </a:prstGeom>
        </p:spPr>
      </p:pic>
      <p:cxnSp>
        <p:nvCxnSpPr>
          <p:cNvPr id="11" name="Connettore 2 10">
            <a:extLst>
              <a:ext uri="{FF2B5EF4-FFF2-40B4-BE49-F238E27FC236}">
                <a16:creationId xmlns:a16="http://schemas.microsoft.com/office/drawing/2014/main" id="{59F91594-7386-4710-9EB5-67BCE5817D43}"/>
              </a:ext>
            </a:extLst>
          </p:cNvPr>
          <p:cNvCxnSpPr/>
          <p:nvPr/>
        </p:nvCxnSpPr>
        <p:spPr>
          <a:xfrm>
            <a:off x="1000125" y="4752975"/>
            <a:ext cx="942975" cy="6953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nettore 2 12">
            <a:extLst>
              <a:ext uri="{FF2B5EF4-FFF2-40B4-BE49-F238E27FC236}">
                <a16:creationId xmlns:a16="http://schemas.microsoft.com/office/drawing/2014/main" id="{C47BA65B-6159-4997-A930-267F700B15DE}"/>
              </a:ext>
            </a:extLst>
          </p:cNvPr>
          <p:cNvCxnSpPr/>
          <p:nvPr/>
        </p:nvCxnSpPr>
        <p:spPr>
          <a:xfrm flipV="1">
            <a:off x="7279689" y="5024761"/>
            <a:ext cx="674703" cy="3462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CasellaDiTesto 13">
            <a:extLst>
              <a:ext uri="{FF2B5EF4-FFF2-40B4-BE49-F238E27FC236}">
                <a16:creationId xmlns:a16="http://schemas.microsoft.com/office/drawing/2014/main" id="{38A5174C-2703-4441-9000-E4D7D2D31A05}"/>
              </a:ext>
            </a:extLst>
          </p:cNvPr>
          <p:cNvSpPr txBox="1"/>
          <p:nvPr/>
        </p:nvSpPr>
        <p:spPr>
          <a:xfrm>
            <a:off x="4034336" y="4528084"/>
            <a:ext cx="2085998" cy="369332"/>
          </a:xfrm>
          <a:prstGeom prst="rect">
            <a:avLst/>
          </a:prstGeom>
          <a:noFill/>
        </p:spPr>
        <p:txBody>
          <a:bodyPr wrap="square" rtlCol="0">
            <a:spAutoFit/>
          </a:bodyPr>
          <a:lstStyle/>
          <a:p>
            <a:r>
              <a:rPr lang="it-IT" dirty="0"/>
              <a:t>FAST RCNN</a:t>
            </a:r>
            <a:endParaRPr lang="en-GB" dirty="0"/>
          </a:p>
        </p:txBody>
      </p:sp>
      <p:sp>
        <p:nvSpPr>
          <p:cNvPr id="15" name="CasellaDiTesto 14">
            <a:extLst>
              <a:ext uri="{FF2B5EF4-FFF2-40B4-BE49-F238E27FC236}">
                <a16:creationId xmlns:a16="http://schemas.microsoft.com/office/drawing/2014/main" id="{BAACFDD7-B2CE-4620-9ECB-8D77AE43AAE7}"/>
              </a:ext>
            </a:extLst>
          </p:cNvPr>
          <p:cNvSpPr txBox="1"/>
          <p:nvPr/>
        </p:nvSpPr>
        <p:spPr>
          <a:xfrm>
            <a:off x="9312676" y="2315891"/>
            <a:ext cx="1461682" cy="369332"/>
          </a:xfrm>
          <a:prstGeom prst="rect">
            <a:avLst/>
          </a:prstGeom>
          <a:noFill/>
        </p:spPr>
        <p:txBody>
          <a:bodyPr wrap="none" rtlCol="0">
            <a:spAutoFit/>
          </a:bodyPr>
          <a:lstStyle/>
          <a:p>
            <a:r>
              <a:rPr lang="it-IT" dirty="0"/>
              <a:t>FASTER RCNN</a:t>
            </a:r>
            <a:endParaRPr lang="en-GB" dirty="0"/>
          </a:p>
        </p:txBody>
      </p:sp>
      <p:pic>
        <p:nvPicPr>
          <p:cNvPr id="17" name="Immagine 16">
            <a:extLst>
              <a:ext uri="{FF2B5EF4-FFF2-40B4-BE49-F238E27FC236}">
                <a16:creationId xmlns:a16="http://schemas.microsoft.com/office/drawing/2014/main" id="{9B3CE61F-42AA-4374-B9B9-E11E9286F4D8}"/>
              </a:ext>
            </a:extLst>
          </p:cNvPr>
          <p:cNvPicPr>
            <a:picLocks noChangeAspect="1"/>
          </p:cNvPicPr>
          <p:nvPr/>
        </p:nvPicPr>
        <p:blipFill>
          <a:blip r:embed="rId4"/>
          <a:stretch>
            <a:fillRect/>
          </a:stretch>
        </p:blipFill>
        <p:spPr>
          <a:xfrm>
            <a:off x="8219868" y="2842698"/>
            <a:ext cx="3647755" cy="3740103"/>
          </a:xfrm>
          <a:prstGeom prst="rect">
            <a:avLst/>
          </a:prstGeom>
        </p:spPr>
      </p:pic>
    </p:spTree>
    <p:extLst>
      <p:ext uri="{BB962C8B-B14F-4D97-AF65-F5344CB8AC3E}">
        <p14:creationId xmlns:p14="http://schemas.microsoft.com/office/powerpoint/2010/main" val="154259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42481A-E197-4F68-B2D5-D113DFCCB9E6}"/>
              </a:ext>
            </a:extLst>
          </p:cNvPr>
          <p:cNvSpPr>
            <a:spLocks noGrp="1"/>
          </p:cNvSpPr>
          <p:nvPr>
            <p:ph type="title"/>
          </p:nvPr>
        </p:nvSpPr>
        <p:spPr/>
        <p:txBody>
          <a:bodyPr/>
          <a:lstStyle/>
          <a:p>
            <a:r>
              <a:rPr lang="it-IT" dirty="0"/>
              <a:t>…to </a:t>
            </a:r>
            <a:r>
              <a:rPr lang="it-IT" dirty="0" err="1"/>
              <a:t>segmentation</a:t>
            </a:r>
            <a:endParaRPr lang="en-GB" dirty="0"/>
          </a:p>
        </p:txBody>
      </p:sp>
      <p:sp>
        <p:nvSpPr>
          <p:cNvPr id="3" name="Segnaposto contenuto 2">
            <a:extLst>
              <a:ext uri="{FF2B5EF4-FFF2-40B4-BE49-F238E27FC236}">
                <a16:creationId xmlns:a16="http://schemas.microsoft.com/office/drawing/2014/main" id="{5CBBBE8D-E11F-458E-BE05-4390370AC525}"/>
              </a:ext>
            </a:extLst>
          </p:cNvPr>
          <p:cNvSpPr>
            <a:spLocks noGrp="1"/>
          </p:cNvSpPr>
          <p:nvPr>
            <p:ph idx="1"/>
          </p:nvPr>
        </p:nvSpPr>
        <p:spPr>
          <a:xfrm>
            <a:off x="400050" y="1825624"/>
            <a:ext cx="5800725" cy="4039478"/>
          </a:xfrm>
        </p:spPr>
        <p:txBody>
          <a:bodyPr/>
          <a:lstStyle/>
          <a:p>
            <a:pPr marL="0" indent="0">
              <a:buNone/>
            </a:pPr>
            <a:r>
              <a:rPr lang="en-GB" b="1" dirty="0"/>
              <a:t>Segmentation</a:t>
            </a:r>
            <a:r>
              <a:rPr lang="en-GB" dirty="0"/>
              <a:t> is the task of classifying each pixel in an image from a predefined set of classes. Two types of image segmentation exist:</a:t>
            </a:r>
          </a:p>
          <a:p>
            <a:pPr lvl="1"/>
            <a:r>
              <a:rPr lang="en-GB" b="1" dirty="0"/>
              <a:t>Semantic segmentation </a:t>
            </a:r>
            <a:r>
              <a:rPr lang="en-GB" dirty="0"/>
              <a:t>refers to the process of linking each pixel in the given image to a particular class label</a:t>
            </a:r>
          </a:p>
          <a:p>
            <a:pPr lvl="1"/>
            <a:r>
              <a:rPr lang="en-GB" b="1" dirty="0"/>
              <a:t>Instance segmentation</a:t>
            </a:r>
            <a:r>
              <a:rPr lang="en-GB" dirty="0"/>
              <a:t> treats multiple objects of the same class as individual objects / separate entities</a:t>
            </a:r>
          </a:p>
          <a:p>
            <a:endParaRPr lang="en-GB" dirty="0"/>
          </a:p>
        </p:txBody>
      </p:sp>
      <p:pic>
        <p:nvPicPr>
          <p:cNvPr id="5" name="Immagine 4">
            <a:extLst>
              <a:ext uri="{FF2B5EF4-FFF2-40B4-BE49-F238E27FC236}">
                <a16:creationId xmlns:a16="http://schemas.microsoft.com/office/drawing/2014/main" id="{7737A032-27F2-4CFC-8E57-5676EDE98360}"/>
              </a:ext>
            </a:extLst>
          </p:cNvPr>
          <p:cNvPicPr>
            <a:picLocks noChangeAspect="1"/>
          </p:cNvPicPr>
          <p:nvPr/>
        </p:nvPicPr>
        <p:blipFill>
          <a:blip r:embed="rId2"/>
          <a:stretch>
            <a:fillRect/>
          </a:stretch>
        </p:blipFill>
        <p:spPr>
          <a:xfrm>
            <a:off x="6200774" y="2328852"/>
            <a:ext cx="5755285" cy="2701183"/>
          </a:xfrm>
          <a:prstGeom prst="rect">
            <a:avLst/>
          </a:prstGeom>
        </p:spPr>
      </p:pic>
    </p:spTree>
    <p:extLst>
      <p:ext uri="{BB962C8B-B14F-4D97-AF65-F5344CB8AC3E}">
        <p14:creationId xmlns:p14="http://schemas.microsoft.com/office/powerpoint/2010/main" val="307067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72FC70-2DD6-41A2-98F4-08CD4B0BE301}"/>
              </a:ext>
            </a:extLst>
          </p:cNvPr>
          <p:cNvSpPr>
            <a:spLocks noGrp="1"/>
          </p:cNvSpPr>
          <p:nvPr>
            <p:ph type="title"/>
          </p:nvPr>
        </p:nvSpPr>
        <p:spPr/>
        <p:txBody>
          <a:bodyPr/>
          <a:lstStyle/>
          <a:p>
            <a:r>
              <a:rPr lang="it-IT" dirty="0" err="1"/>
              <a:t>Segmentation</a:t>
            </a:r>
            <a:r>
              <a:rPr lang="it-IT" dirty="0"/>
              <a:t> networks</a:t>
            </a:r>
            <a:endParaRPr lang="en-GB" dirty="0"/>
          </a:p>
        </p:txBody>
      </p:sp>
      <p:sp>
        <p:nvSpPr>
          <p:cNvPr id="3" name="Segnaposto contenuto 2">
            <a:extLst>
              <a:ext uri="{FF2B5EF4-FFF2-40B4-BE49-F238E27FC236}">
                <a16:creationId xmlns:a16="http://schemas.microsoft.com/office/drawing/2014/main" id="{7BCBCDBB-2F75-494F-B966-585EB977910B}"/>
              </a:ext>
            </a:extLst>
          </p:cNvPr>
          <p:cNvSpPr>
            <a:spLocks noGrp="1"/>
          </p:cNvSpPr>
          <p:nvPr>
            <p:ph idx="1"/>
          </p:nvPr>
        </p:nvSpPr>
        <p:spPr>
          <a:xfrm>
            <a:off x="483079" y="1816100"/>
            <a:ext cx="6840984" cy="4039478"/>
          </a:xfrm>
        </p:spPr>
        <p:txBody>
          <a:bodyPr>
            <a:normAutofit lnSpcReduction="10000"/>
          </a:bodyPr>
          <a:lstStyle/>
          <a:p>
            <a:pPr marL="0" indent="0">
              <a:buNone/>
            </a:pPr>
            <a:r>
              <a:rPr lang="it-IT" b="1" dirty="0" err="1"/>
              <a:t>Mask</a:t>
            </a:r>
            <a:r>
              <a:rPr lang="it-IT" b="1" dirty="0"/>
              <a:t> RCNN</a:t>
            </a:r>
            <a:r>
              <a:rPr lang="it-IT" dirty="0"/>
              <a:t>: </a:t>
            </a:r>
          </a:p>
          <a:p>
            <a:pPr lvl="1"/>
            <a:r>
              <a:rPr lang="en-GB" dirty="0"/>
              <a:t>extends Faster R-CNN to pixel-level image segmentation</a:t>
            </a:r>
          </a:p>
          <a:p>
            <a:pPr lvl="1"/>
            <a:r>
              <a:rPr lang="en-GB" dirty="0"/>
              <a:t>it added a third branch for predicting an object mask in parallel with the existing branches for classification and localization</a:t>
            </a:r>
          </a:p>
          <a:p>
            <a:pPr lvl="1"/>
            <a:r>
              <a:rPr lang="en-GB" dirty="0"/>
              <a:t>if we assume to have a high accuracy, so region of interest with a single instance, then semantic segmentation job is to just take in an image with exactly 1 main class, and predict which pixels correspond to the main class and which to the background</a:t>
            </a:r>
          </a:p>
        </p:txBody>
      </p:sp>
      <p:pic>
        <p:nvPicPr>
          <p:cNvPr id="5" name="Immagine 4">
            <a:extLst>
              <a:ext uri="{FF2B5EF4-FFF2-40B4-BE49-F238E27FC236}">
                <a16:creationId xmlns:a16="http://schemas.microsoft.com/office/drawing/2014/main" id="{CEB28F21-A530-45D8-A7C2-1E549DE45072}"/>
              </a:ext>
            </a:extLst>
          </p:cNvPr>
          <p:cNvPicPr>
            <a:picLocks noChangeAspect="1"/>
          </p:cNvPicPr>
          <p:nvPr/>
        </p:nvPicPr>
        <p:blipFill>
          <a:blip r:embed="rId2"/>
          <a:stretch>
            <a:fillRect/>
          </a:stretch>
        </p:blipFill>
        <p:spPr>
          <a:xfrm>
            <a:off x="7324063" y="1816100"/>
            <a:ext cx="4610500" cy="3962743"/>
          </a:xfrm>
          <a:prstGeom prst="rect">
            <a:avLst/>
          </a:prstGeom>
        </p:spPr>
      </p:pic>
    </p:spTree>
    <p:extLst>
      <p:ext uri="{BB962C8B-B14F-4D97-AF65-F5344CB8AC3E}">
        <p14:creationId xmlns:p14="http://schemas.microsoft.com/office/powerpoint/2010/main" val="13347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20B08C-28AD-40B4-B70E-C995E77BF6E4}"/>
              </a:ext>
            </a:extLst>
          </p:cNvPr>
          <p:cNvSpPr>
            <a:spLocks noGrp="1"/>
          </p:cNvSpPr>
          <p:nvPr>
            <p:ph type="title"/>
          </p:nvPr>
        </p:nvSpPr>
        <p:spPr>
          <a:xfrm>
            <a:off x="838200" y="0"/>
            <a:ext cx="10515600" cy="1325563"/>
          </a:xfrm>
        </p:spPr>
        <p:txBody>
          <a:bodyPr/>
          <a:lstStyle/>
          <a:p>
            <a:r>
              <a:rPr lang="it-IT" dirty="0" err="1"/>
              <a:t>Segmentation</a:t>
            </a:r>
            <a:r>
              <a:rPr lang="it-IT" dirty="0"/>
              <a:t> networks</a:t>
            </a:r>
            <a:endParaRPr lang="en-GB" dirty="0"/>
          </a:p>
        </p:txBody>
      </p:sp>
      <p:sp>
        <p:nvSpPr>
          <p:cNvPr id="3" name="Segnaposto contenuto 2">
            <a:extLst>
              <a:ext uri="{FF2B5EF4-FFF2-40B4-BE49-F238E27FC236}">
                <a16:creationId xmlns:a16="http://schemas.microsoft.com/office/drawing/2014/main" id="{41B10001-4592-4551-B50E-2C9965A91C39}"/>
              </a:ext>
            </a:extLst>
          </p:cNvPr>
          <p:cNvSpPr>
            <a:spLocks noGrp="1"/>
          </p:cNvSpPr>
          <p:nvPr>
            <p:ph idx="1"/>
          </p:nvPr>
        </p:nvSpPr>
        <p:spPr>
          <a:xfrm>
            <a:off x="201692" y="1221944"/>
            <a:ext cx="6788188" cy="2799640"/>
          </a:xfrm>
        </p:spPr>
        <p:txBody>
          <a:bodyPr>
            <a:normAutofit/>
          </a:bodyPr>
          <a:lstStyle/>
          <a:p>
            <a:r>
              <a:rPr lang="it-IT" sz="1800" b="1" dirty="0" err="1"/>
              <a:t>Problem</a:t>
            </a:r>
            <a:r>
              <a:rPr lang="it-IT" sz="1800" dirty="0"/>
              <a:t>: </a:t>
            </a:r>
            <a:r>
              <a:rPr lang="en-GB" sz="1800" dirty="0"/>
              <a:t>detectors frequently produce noisy bounding boxes.</a:t>
            </a:r>
            <a:r>
              <a:rPr lang="it-IT" sz="1800" dirty="0"/>
              <a:t> (</a:t>
            </a:r>
            <a:r>
              <a:rPr lang="en-GB" sz="1800" dirty="0"/>
              <a:t>many ”close” false positive, corresponding to ”close but not correct” bounding boxes</a:t>
            </a:r>
            <a:r>
              <a:rPr lang="it-IT" sz="1800" dirty="0"/>
              <a:t>)</a:t>
            </a:r>
          </a:p>
          <a:p>
            <a:r>
              <a:rPr lang="en-GB" sz="1800" b="1" dirty="0"/>
              <a:t>Paradox of high quality detection</a:t>
            </a:r>
            <a:r>
              <a:rPr lang="it-IT" sz="1800" dirty="0"/>
              <a:t>: </a:t>
            </a:r>
            <a:r>
              <a:rPr lang="en-GB" sz="1800" dirty="0"/>
              <a:t>the detector will only achieve high quality if presented with high quality proposals, but increasing the threshold score usually degrades the performance</a:t>
            </a:r>
            <a:r>
              <a:rPr lang="it-IT" sz="1800" dirty="0"/>
              <a:t>, due to</a:t>
            </a:r>
          </a:p>
          <a:p>
            <a:pPr lvl="1"/>
            <a:r>
              <a:rPr lang="it-IT" sz="1600" dirty="0" err="1"/>
              <a:t>Overfitting</a:t>
            </a:r>
            <a:r>
              <a:rPr lang="it-IT" sz="1600" dirty="0"/>
              <a:t> </a:t>
            </a:r>
            <a:r>
              <a:rPr lang="it-IT" sz="1600" dirty="0" err="1"/>
              <a:t>during</a:t>
            </a:r>
            <a:r>
              <a:rPr lang="it-IT" sz="1600" dirty="0"/>
              <a:t> training</a:t>
            </a:r>
          </a:p>
          <a:p>
            <a:pPr lvl="1"/>
            <a:r>
              <a:rPr lang="it-IT" sz="1600" dirty="0" err="1"/>
              <a:t>Inference</a:t>
            </a:r>
            <a:r>
              <a:rPr lang="it-IT" sz="1600" dirty="0"/>
              <a:t>-Time mismatch</a:t>
            </a:r>
          </a:p>
        </p:txBody>
      </p:sp>
      <p:pic>
        <p:nvPicPr>
          <p:cNvPr id="5" name="Immagine 4">
            <a:extLst>
              <a:ext uri="{FF2B5EF4-FFF2-40B4-BE49-F238E27FC236}">
                <a16:creationId xmlns:a16="http://schemas.microsoft.com/office/drawing/2014/main" id="{2F37883E-24C4-4F89-9206-51D0BB39973A}"/>
              </a:ext>
            </a:extLst>
          </p:cNvPr>
          <p:cNvPicPr>
            <a:picLocks noChangeAspect="1"/>
          </p:cNvPicPr>
          <p:nvPr/>
        </p:nvPicPr>
        <p:blipFill>
          <a:blip r:embed="rId2"/>
          <a:stretch>
            <a:fillRect/>
          </a:stretch>
        </p:blipFill>
        <p:spPr>
          <a:xfrm>
            <a:off x="6989880" y="104617"/>
            <a:ext cx="5000428" cy="3324384"/>
          </a:xfrm>
          <a:prstGeom prst="rect">
            <a:avLst/>
          </a:prstGeom>
        </p:spPr>
      </p:pic>
      <p:sp>
        <p:nvSpPr>
          <p:cNvPr id="6" name="CasellaDiTesto 5">
            <a:extLst>
              <a:ext uri="{FF2B5EF4-FFF2-40B4-BE49-F238E27FC236}">
                <a16:creationId xmlns:a16="http://schemas.microsoft.com/office/drawing/2014/main" id="{7F2E893B-EC51-41C9-B445-A7E7CDB8FDFD}"/>
              </a:ext>
            </a:extLst>
          </p:cNvPr>
          <p:cNvSpPr txBox="1"/>
          <p:nvPr/>
        </p:nvSpPr>
        <p:spPr>
          <a:xfrm>
            <a:off x="201692" y="3571717"/>
            <a:ext cx="7265907" cy="2339102"/>
          </a:xfrm>
          <a:prstGeom prst="rect">
            <a:avLst/>
          </a:prstGeom>
          <a:noFill/>
        </p:spPr>
        <p:txBody>
          <a:bodyPr wrap="square" rtlCol="0">
            <a:spAutoFit/>
          </a:bodyPr>
          <a:lstStyle/>
          <a:p>
            <a:r>
              <a:rPr lang="it-IT" sz="2000" b="1" dirty="0" err="1"/>
              <a:t>Cascade</a:t>
            </a:r>
            <a:r>
              <a:rPr lang="it-IT" sz="2000" b="1" dirty="0"/>
              <a:t> </a:t>
            </a:r>
            <a:r>
              <a:rPr lang="it-IT" sz="2000" b="1" dirty="0" err="1"/>
              <a:t>Mask</a:t>
            </a:r>
            <a:r>
              <a:rPr lang="it-IT" sz="2000" b="1" dirty="0"/>
              <a:t> RCNN</a:t>
            </a:r>
            <a:r>
              <a:rPr lang="it-IT" sz="2000" dirty="0"/>
              <a:t>:</a:t>
            </a:r>
          </a:p>
          <a:p>
            <a:pPr marL="742950" lvl="1" indent="-285750">
              <a:buFont typeface="Arial" panose="020B0604020202020204" pitchFamily="34" charset="0"/>
              <a:buChar char="•"/>
            </a:pPr>
            <a:r>
              <a:rPr lang="en-GB" dirty="0"/>
              <a:t>multi-stage extension of Faster R-CNN proposed to solve the above problems</a:t>
            </a:r>
          </a:p>
          <a:p>
            <a:pPr marL="742950" lvl="1" indent="-285750">
              <a:buFont typeface="Arial" panose="020B0604020202020204" pitchFamily="34" charset="0"/>
              <a:buChar char="•"/>
            </a:pPr>
            <a:r>
              <a:rPr lang="en-GB" dirty="0"/>
              <a:t>The cascade stages are trained sequentially, using the output of one stage to train the next (output of a </a:t>
            </a:r>
            <a:r>
              <a:rPr lang="en-GB" dirty="0" err="1"/>
              <a:t>Bbox</a:t>
            </a:r>
            <a:r>
              <a:rPr lang="en-GB" dirty="0"/>
              <a:t> Regressor is almost always better than its input)</a:t>
            </a:r>
          </a:p>
          <a:p>
            <a:pPr marL="742950" lvl="1" indent="-285750">
              <a:buFont typeface="Arial" panose="020B0604020202020204" pitchFamily="34" charset="0"/>
              <a:buChar char="•"/>
            </a:pPr>
            <a:r>
              <a:rPr lang="en-GB" dirty="0"/>
              <a:t>Each stage is designed for one specific </a:t>
            </a:r>
            <a:r>
              <a:rPr lang="en-GB" dirty="0" err="1"/>
              <a:t>IoU</a:t>
            </a:r>
            <a:r>
              <a:rPr lang="en-GB" dirty="0"/>
              <a:t> threshold from small to large</a:t>
            </a:r>
          </a:p>
        </p:txBody>
      </p:sp>
      <p:pic>
        <p:nvPicPr>
          <p:cNvPr id="10" name="Immagine 9">
            <a:extLst>
              <a:ext uri="{FF2B5EF4-FFF2-40B4-BE49-F238E27FC236}">
                <a16:creationId xmlns:a16="http://schemas.microsoft.com/office/drawing/2014/main" id="{3A712D23-9D00-4CC5-96F9-A49BB7F4D48B}"/>
              </a:ext>
            </a:extLst>
          </p:cNvPr>
          <p:cNvPicPr>
            <a:picLocks noChangeAspect="1"/>
          </p:cNvPicPr>
          <p:nvPr/>
        </p:nvPicPr>
        <p:blipFill>
          <a:blip r:embed="rId3"/>
          <a:stretch>
            <a:fillRect/>
          </a:stretch>
        </p:blipFill>
        <p:spPr>
          <a:xfrm>
            <a:off x="7572374" y="3867149"/>
            <a:ext cx="4343401" cy="2410058"/>
          </a:xfrm>
          <a:prstGeom prst="rect">
            <a:avLst/>
          </a:prstGeom>
        </p:spPr>
      </p:pic>
    </p:spTree>
    <p:extLst>
      <p:ext uri="{BB962C8B-B14F-4D97-AF65-F5344CB8AC3E}">
        <p14:creationId xmlns:p14="http://schemas.microsoft.com/office/powerpoint/2010/main" val="1830772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856E3F-7B8E-42B2-AAC3-76DB50902A83}"/>
              </a:ext>
            </a:extLst>
          </p:cNvPr>
          <p:cNvSpPr>
            <a:spLocks noGrp="1"/>
          </p:cNvSpPr>
          <p:nvPr>
            <p:ph type="title"/>
          </p:nvPr>
        </p:nvSpPr>
        <p:spPr>
          <a:xfrm>
            <a:off x="838200" y="365125"/>
            <a:ext cx="3600635" cy="1325563"/>
          </a:xfrm>
        </p:spPr>
        <p:txBody>
          <a:bodyPr/>
          <a:lstStyle/>
          <a:p>
            <a:r>
              <a:rPr lang="it-IT" dirty="0" err="1"/>
              <a:t>Segmentation</a:t>
            </a:r>
            <a:r>
              <a:rPr lang="it-IT" dirty="0"/>
              <a:t> networks</a:t>
            </a:r>
            <a:endParaRPr lang="en-GB" dirty="0"/>
          </a:p>
        </p:txBody>
      </p:sp>
      <p:sp>
        <p:nvSpPr>
          <p:cNvPr id="3" name="Segnaposto contenuto 2">
            <a:extLst>
              <a:ext uri="{FF2B5EF4-FFF2-40B4-BE49-F238E27FC236}">
                <a16:creationId xmlns:a16="http://schemas.microsoft.com/office/drawing/2014/main" id="{B10CEAAC-DFC5-4137-A494-B60A4C9FDB66}"/>
              </a:ext>
            </a:extLst>
          </p:cNvPr>
          <p:cNvSpPr>
            <a:spLocks noGrp="1"/>
          </p:cNvSpPr>
          <p:nvPr>
            <p:ph idx="1"/>
          </p:nvPr>
        </p:nvSpPr>
        <p:spPr>
          <a:xfrm>
            <a:off x="286111" y="2183481"/>
            <a:ext cx="3930782" cy="1991773"/>
          </a:xfrm>
        </p:spPr>
        <p:txBody>
          <a:bodyPr>
            <a:normAutofit fontScale="92500" lnSpcReduction="20000"/>
          </a:bodyPr>
          <a:lstStyle/>
          <a:p>
            <a:pPr marL="0" indent="0">
              <a:buNone/>
            </a:pPr>
            <a:r>
              <a:rPr lang="it-IT" b="1" dirty="0" err="1"/>
              <a:t>Hybrid</a:t>
            </a:r>
            <a:r>
              <a:rPr lang="it-IT" b="1" dirty="0"/>
              <a:t> Task </a:t>
            </a:r>
            <a:r>
              <a:rPr lang="it-IT" b="1" dirty="0" err="1"/>
              <a:t>Cascade</a:t>
            </a:r>
            <a:r>
              <a:rPr lang="it-IT" dirty="0"/>
              <a:t>:</a:t>
            </a:r>
          </a:p>
          <a:p>
            <a:r>
              <a:rPr lang="en-GB" sz="2600" u="sng" dirty="0"/>
              <a:t>Interleaved execution</a:t>
            </a:r>
            <a:r>
              <a:rPr lang="en-GB" sz="2600" dirty="0"/>
              <a:t>: in this way the mask branch can take advantage of the updated bounding box predictions</a:t>
            </a:r>
          </a:p>
          <a:p>
            <a:endParaRPr lang="it-IT" sz="2600" dirty="0"/>
          </a:p>
          <a:p>
            <a:pPr lvl="1"/>
            <a:endParaRPr lang="en-GB" dirty="0"/>
          </a:p>
        </p:txBody>
      </p:sp>
      <p:pic>
        <p:nvPicPr>
          <p:cNvPr id="5" name="Immagine 4">
            <a:extLst>
              <a:ext uri="{FF2B5EF4-FFF2-40B4-BE49-F238E27FC236}">
                <a16:creationId xmlns:a16="http://schemas.microsoft.com/office/drawing/2014/main" id="{A3AA0D4A-0477-4A30-B6F6-1738DDDFA5B1}"/>
              </a:ext>
            </a:extLst>
          </p:cNvPr>
          <p:cNvPicPr>
            <a:picLocks noChangeAspect="1"/>
          </p:cNvPicPr>
          <p:nvPr/>
        </p:nvPicPr>
        <p:blipFill>
          <a:blip r:embed="rId2"/>
          <a:stretch>
            <a:fillRect/>
          </a:stretch>
        </p:blipFill>
        <p:spPr>
          <a:xfrm>
            <a:off x="4438835" y="288016"/>
            <a:ext cx="7467054" cy="3539486"/>
          </a:xfrm>
          <a:prstGeom prst="rect">
            <a:avLst/>
          </a:prstGeom>
        </p:spPr>
      </p:pic>
      <p:sp>
        <p:nvSpPr>
          <p:cNvPr id="6" name="CasellaDiTesto 5">
            <a:extLst>
              <a:ext uri="{FF2B5EF4-FFF2-40B4-BE49-F238E27FC236}">
                <a16:creationId xmlns:a16="http://schemas.microsoft.com/office/drawing/2014/main" id="{FDD94B70-10EA-4196-8755-65650947DF44}"/>
              </a:ext>
            </a:extLst>
          </p:cNvPr>
          <p:cNvSpPr txBox="1"/>
          <p:nvPr/>
        </p:nvSpPr>
        <p:spPr>
          <a:xfrm>
            <a:off x="159798" y="3904611"/>
            <a:ext cx="11303300" cy="2215991"/>
          </a:xfrm>
          <a:prstGeom prst="rect">
            <a:avLst/>
          </a:prstGeom>
          <a:noFill/>
        </p:spPr>
        <p:txBody>
          <a:bodyPr wrap="square" rtlCol="0">
            <a:spAutoFit/>
          </a:bodyPr>
          <a:lstStyle/>
          <a:p>
            <a:pPr marL="342900" indent="-342900">
              <a:buFont typeface="Arial" panose="020B0604020202020204" pitchFamily="34" charset="0"/>
              <a:buChar char="•"/>
            </a:pPr>
            <a:r>
              <a:rPr lang="en-GB" sz="2400" u="sng" dirty="0"/>
              <a:t>Information flow</a:t>
            </a:r>
            <a:r>
              <a:rPr lang="en-GB" sz="2400" dirty="0"/>
              <a:t> between mask branches is added, by feeding the mask features of the preceding stage to the current stage </a:t>
            </a:r>
            <a:r>
              <a:rPr lang="en-US" sz="2400" dirty="0"/>
              <a:t>→ </a:t>
            </a:r>
            <a:r>
              <a:rPr lang="en-GB" sz="2400" dirty="0"/>
              <a:t>progressive refinement of masks, instead of predicting masks on progressively refined bounding boxes</a:t>
            </a:r>
          </a:p>
          <a:p>
            <a:pPr marL="342900" indent="-342900">
              <a:buFont typeface="Arial" panose="020B0604020202020204" pitchFamily="34" charset="0"/>
              <a:buChar char="•"/>
            </a:pPr>
            <a:r>
              <a:rPr lang="en-GB" sz="2400" u="sng" dirty="0"/>
              <a:t>Spatial context</a:t>
            </a:r>
            <a:r>
              <a:rPr lang="en-GB" sz="2400" dirty="0"/>
              <a:t>: semantic segmentation for the hole images to be more discriminative on cluttered background</a:t>
            </a:r>
          </a:p>
          <a:p>
            <a:endParaRPr lang="en-GB" dirty="0"/>
          </a:p>
        </p:txBody>
      </p:sp>
    </p:spTree>
    <p:extLst>
      <p:ext uri="{BB962C8B-B14F-4D97-AF65-F5344CB8AC3E}">
        <p14:creationId xmlns:p14="http://schemas.microsoft.com/office/powerpoint/2010/main" val="192125392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3732</TotalTime>
  <Words>2809</Words>
  <Application>Microsoft Office PowerPoint</Application>
  <PresentationFormat>Widescreen</PresentationFormat>
  <Paragraphs>175</Paragraphs>
  <Slides>30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30</vt:i4>
      </vt:variant>
    </vt:vector>
  </HeadingPairs>
  <TitlesOfParts>
    <vt:vector size="35" baseType="lpstr">
      <vt:lpstr>Arial</vt:lpstr>
      <vt:lpstr>Calibri</vt:lpstr>
      <vt:lpstr>Calibri Light</vt:lpstr>
      <vt:lpstr>Cambria Math</vt:lpstr>
      <vt:lpstr>Tema di Office</vt:lpstr>
      <vt:lpstr>Food Recognition with Deep Learning</vt:lpstr>
      <vt:lpstr>Introduction</vt:lpstr>
      <vt:lpstr>Outline</vt:lpstr>
      <vt:lpstr>From object detection…</vt:lpstr>
      <vt:lpstr>From object detection…</vt:lpstr>
      <vt:lpstr>…to segmentation</vt:lpstr>
      <vt:lpstr>Segmentation networks</vt:lpstr>
      <vt:lpstr>Segmentation networks</vt:lpstr>
      <vt:lpstr>Segmentation networks</vt:lpstr>
      <vt:lpstr>Toolkit</vt:lpstr>
      <vt:lpstr>Dataset</vt:lpstr>
      <vt:lpstr>Data Exploration</vt:lpstr>
      <vt:lpstr>Data Exploration</vt:lpstr>
      <vt:lpstr>Data Preprocessing</vt:lpstr>
      <vt:lpstr>Experimental Study</vt:lpstr>
      <vt:lpstr>Data Augmentation</vt:lpstr>
      <vt:lpstr>Hyperparameters</vt:lpstr>
      <vt:lpstr>Evaluation Criteria</vt:lpstr>
      <vt:lpstr>Experiment 1 - Results</vt:lpstr>
      <vt:lpstr>Results</vt:lpstr>
      <vt:lpstr>Results</vt:lpstr>
      <vt:lpstr>Experiment 2 - HTC Pretrained</vt:lpstr>
      <vt:lpstr>Results</vt:lpstr>
      <vt:lpstr>Experiment 3 - HTC X101</vt:lpstr>
      <vt:lpstr>Class-wise analysis</vt:lpstr>
      <vt:lpstr>Class-wise analysis</vt:lpstr>
      <vt:lpstr>Class-wise analysis</vt:lpstr>
      <vt:lpstr>Class-wise analysis</vt:lpstr>
      <vt:lpstr>Conclusions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Vehicle Routing Problem – Implementation and Experiments</dc:title>
  <dc:creator>Daniele Filippini - daniele.filippini2@studio.unibo.it</dc:creator>
  <cp:lastModifiedBy>Daniele Filippini - daniele.filippini2@studio.unibo.it</cp:lastModifiedBy>
  <cp:revision>168</cp:revision>
  <dcterms:created xsi:type="dcterms:W3CDTF">2020-12-23T09:11:42Z</dcterms:created>
  <dcterms:modified xsi:type="dcterms:W3CDTF">2021-06-22T19:58:41Z</dcterms:modified>
</cp:coreProperties>
</file>